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57" r:id="rId3"/>
    <p:sldId id="258" r:id="rId4"/>
    <p:sldId id="297" r:id="rId5"/>
    <p:sldId id="298" r:id="rId6"/>
    <p:sldId id="284" r:id="rId7"/>
    <p:sldId id="299" r:id="rId8"/>
    <p:sldId id="300" r:id="rId9"/>
    <p:sldId id="301" r:id="rId10"/>
    <p:sldId id="302" r:id="rId11"/>
    <p:sldId id="303" r:id="rId12"/>
    <p:sldId id="304" r:id="rId13"/>
    <p:sldId id="305" r:id="rId14"/>
    <p:sldId id="282" r:id="rId15"/>
    <p:sldId id="306" r:id="rId16"/>
    <p:sldId id="307" r:id="rId17"/>
    <p:sldId id="308" r:id="rId18"/>
    <p:sldId id="309" r:id="rId19"/>
    <p:sldId id="310" r:id="rId20"/>
    <p:sldId id="311" r:id="rId21"/>
    <p:sldId id="312" r:id="rId22"/>
    <p:sldId id="313" r:id="rId23"/>
    <p:sldId id="314" r:id="rId24"/>
  </p:sldIdLst>
  <p:sldSz cx="9144000" cy="6858000" type="screen4x3"/>
  <p:notesSz cx="6858000" cy="9144000"/>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99"/>
    <a:srgbClr val="00FF00"/>
    <a:srgbClr val="FFFF99"/>
    <a:srgbClr val="FF0000"/>
    <a:srgbClr val="000000"/>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216"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8572C65-6BF9-4282-8670-B2690EF6E0A6}"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D4B4A79-EB72-4CCD-AFD7-20C4C8437766}"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3365BA2-B66B-441E-8098-453B76074708}"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C3C7C14-BF45-447A-9C83-23B9A2E2D217}"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BC93DCC-8038-41A9-A2E0-342AB0ABC34B}"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DC0CC88-A32E-4295-A9D7-8B3530D6AE1B}"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6221488-50E4-466F-8F33-DAE93308181E}"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EA2BDCE-325D-4B6D-9259-646C435DF819}"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3120EEB-BFB2-47A5-9B79-1AEE4EF714CA}"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CFA8C696-2C35-4806-A782-68D2AFF4110A}"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EF48523-83A4-4A43-BA7F-36BD12FCB41A}"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164E147-72D8-4D7A-9E04-82A0FF7B2AF7}"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089FD85-2FF3-461D-A4C7-7777D023FAD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gif"/><Relationship Id="rId4" Type="http://schemas.openxmlformats.org/officeDocument/2006/relationships/image" Target="../media/image12.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6.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2" descr="01_08_T"/>
          <p:cNvPicPr>
            <a:picLocks noChangeAspect="1" noChangeArrowheads="1" noCrop="1"/>
          </p:cNvPicPr>
          <p:nvPr/>
        </p:nvPicPr>
        <p:blipFill>
          <a:blip r:embed="rId2"/>
          <a:srcRect/>
          <a:stretch>
            <a:fillRect/>
          </a:stretch>
        </p:blipFill>
        <p:spPr bwMode="auto">
          <a:xfrm>
            <a:off x="1355725" y="-106363"/>
            <a:ext cx="6629400" cy="5761038"/>
          </a:xfrm>
          <a:prstGeom prst="rect">
            <a:avLst/>
          </a:prstGeom>
          <a:noFill/>
          <a:ln w="9525">
            <a:noFill/>
            <a:miter lim="800000"/>
            <a:headEnd/>
            <a:tailEnd/>
          </a:ln>
        </p:spPr>
      </p:pic>
      <p:pic>
        <p:nvPicPr>
          <p:cNvPr id="2052" name="Picture 4" descr="POINSET2"/>
          <p:cNvPicPr>
            <a:picLocks noChangeAspect="1" noChangeArrowheads="1"/>
          </p:cNvPicPr>
          <p:nvPr/>
        </p:nvPicPr>
        <p:blipFill>
          <a:blip r:embed="rId3"/>
          <a:srcRect/>
          <a:stretch>
            <a:fillRect/>
          </a:stretch>
        </p:blipFill>
        <p:spPr bwMode="auto">
          <a:xfrm>
            <a:off x="0" y="0"/>
            <a:ext cx="2438400" cy="2286000"/>
          </a:xfrm>
          <a:prstGeom prst="rect">
            <a:avLst/>
          </a:prstGeom>
          <a:noFill/>
          <a:ln w="9525">
            <a:noFill/>
            <a:miter lim="800000"/>
            <a:headEnd/>
            <a:tailEnd/>
          </a:ln>
          <a:effectLst/>
        </p:spPr>
      </p:pic>
      <p:pic>
        <p:nvPicPr>
          <p:cNvPr id="2053" name="Picture 4" descr="POINSET2"/>
          <p:cNvPicPr>
            <a:picLocks noChangeAspect="1" noChangeArrowheads="1"/>
          </p:cNvPicPr>
          <p:nvPr/>
        </p:nvPicPr>
        <p:blipFill>
          <a:blip r:embed="rId3"/>
          <a:srcRect/>
          <a:stretch>
            <a:fillRect/>
          </a:stretch>
        </p:blipFill>
        <p:spPr bwMode="auto">
          <a:xfrm rot="10800000">
            <a:off x="6172200" y="4600575"/>
            <a:ext cx="2940050" cy="2257425"/>
          </a:xfrm>
          <a:prstGeom prst="rect">
            <a:avLst/>
          </a:prstGeom>
          <a:noFill/>
          <a:ln w="9525">
            <a:noFill/>
            <a:miter lim="800000"/>
            <a:headEnd/>
            <a:tailEnd/>
          </a:ln>
          <a:effectLst/>
        </p:spPr>
      </p:pic>
      <p:sp>
        <p:nvSpPr>
          <p:cNvPr id="3" name="TextBox 2"/>
          <p:cNvSpPr txBox="1"/>
          <p:nvPr/>
        </p:nvSpPr>
        <p:spPr>
          <a:xfrm>
            <a:off x="1600200" y="304800"/>
            <a:ext cx="6553200" cy="461963"/>
          </a:xfrm>
          <a:prstGeom prst="rect">
            <a:avLst/>
          </a:prstGeom>
          <a:noFill/>
        </p:spPr>
        <p:txBody>
          <a:bodyPr>
            <a:spAutoFit/>
          </a:bodyPr>
          <a:lstStyle/>
          <a:p>
            <a:pPr algn="ctr"/>
            <a:r>
              <a:rPr lang="en-US" altLang="en-US" sz="2400" b="1" dirty="0">
                <a:solidFill>
                  <a:srgbClr val="9900CC"/>
                </a:solidFill>
                <a:effectLst>
                  <a:outerShdw blurRad="38100" dist="38100" dir="2700000" algn="tl">
                    <a:srgbClr val="C0C0C0"/>
                  </a:outerShdw>
                </a:effectLst>
                <a:latin typeface="Verdana" pitchFamily="34" charset="0"/>
                <a:ea typeface="Verdana" pitchFamily="34" charset="0"/>
                <a:cs typeface="Verdana" pitchFamily="34" charset="0"/>
              </a:rPr>
              <a:t>TRƯỜNG </a:t>
            </a:r>
            <a:r>
              <a:rPr lang="en-US" altLang="en-US" sz="2400" b="1" u="sng" dirty="0">
                <a:solidFill>
                  <a:srgbClr val="9900CC"/>
                </a:solidFill>
                <a:effectLst>
                  <a:outerShdw blurRad="38100" dist="38100" dir="2700000" algn="tl">
                    <a:srgbClr val="C0C0C0"/>
                  </a:outerShdw>
                </a:effectLst>
                <a:latin typeface="Verdana" pitchFamily="34" charset="0"/>
                <a:ea typeface="Verdana" pitchFamily="34" charset="0"/>
                <a:cs typeface="Verdana" pitchFamily="34" charset="0"/>
              </a:rPr>
              <a:t>TIỂU </a:t>
            </a:r>
            <a:r>
              <a:rPr lang="en-US" altLang="en-US" sz="2400" b="1" u="sng" dirty="0" smtClean="0">
                <a:solidFill>
                  <a:srgbClr val="9900CC"/>
                </a:solidFill>
                <a:effectLst>
                  <a:outerShdw blurRad="38100" dist="38100" dir="2700000" algn="tl">
                    <a:srgbClr val="C0C0C0"/>
                  </a:outerShdw>
                </a:effectLst>
                <a:latin typeface="Verdana" pitchFamily="34" charset="0"/>
                <a:ea typeface="Verdana" pitchFamily="34" charset="0"/>
                <a:cs typeface="Verdana" pitchFamily="34" charset="0"/>
              </a:rPr>
              <a:t>HỌC </a:t>
            </a:r>
            <a:r>
              <a:rPr lang="en-US" altLang="en-US" sz="2400" b="1" u="sng" dirty="0" err="1" smtClean="0">
                <a:solidFill>
                  <a:srgbClr val="9900CC"/>
                </a:solidFill>
                <a:effectLst>
                  <a:outerShdw blurRad="38100" dist="38100" dir="2700000" algn="tl">
                    <a:srgbClr val="C0C0C0"/>
                  </a:outerShdw>
                </a:effectLst>
                <a:latin typeface="Verdana" pitchFamily="34" charset="0"/>
                <a:ea typeface="Verdana" pitchFamily="34" charset="0"/>
                <a:cs typeface="Verdana" pitchFamily="34" charset="0"/>
              </a:rPr>
              <a:t>Ái</a:t>
            </a:r>
            <a:r>
              <a:rPr lang="en-US" altLang="en-US" sz="2400" b="1" u="sng" dirty="0" smtClean="0">
                <a:solidFill>
                  <a:srgbClr val="9900CC"/>
                </a:solidFill>
                <a:effectLst>
                  <a:outerShdw blurRad="38100" dist="38100" dir="2700000" algn="tl">
                    <a:srgbClr val="C0C0C0"/>
                  </a:outerShdw>
                </a:effectLst>
                <a:latin typeface="Verdana" pitchFamily="34" charset="0"/>
                <a:ea typeface="Verdana" pitchFamily="34" charset="0"/>
                <a:cs typeface="Verdana" pitchFamily="34" charset="0"/>
              </a:rPr>
              <a:t> </a:t>
            </a:r>
            <a:r>
              <a:rPr lang="en-US" altLang="en-US" sz="2400" b="1" u="sng" dirty="0" err="1" smtClean="0">
                <a:solidFill>
                  <a:srgbClr val="9900CC"/>
                </a:solidFill>
                <a:effectLst>
                  <a:outerShdw blurRad="38100" dist="38100" dir="2700000" algn="tl">
                    <a:srgbClr val="C0C0C0"/>
                  </a:outerShdw>
                </a:effectLst>
                <a:latin typeface="Verdana" pitchFamily="34" charset="0"/>
                <a:ea typeface="Verdana" pitchFamily="34" charset="0"/>
                <a:cs typeface="Verdana" pitchFamily="34" charset="0"/>
              </a:rPr>
              <a:t>Mộ</a:t>
            </a:r>
            <a:r>
              <a:rPr lang="en-US" altLang="en-US" sz="2400" b="1" u="sng" dirty="0" smtClean="0">
                <a:solidFill>
                  <a:srgbClr val="9900CC"/>
                </a:solidFill>
                <a:effectLst>
                  <a:outerShdw blurRad="38100" dist="38100" dir="2700000" algn="tl">
                    <a:srgbClr val="C0C0C0"/>
                  </a:outerShdw>
                </a:effectLst>
                <a:latin typeface="Verdana" pitchFamily="34" charset="0"/>
                <a:ea typeface="Verdana" pitchFamily="34" charset="0"/>
                <a:cs typeface="Verdana" pitchFamily="34" charset="0"/>
              </a:rPr>
              <a:t> A</a:t>
            </a:r>
            <a:endParaRPr lang="en-US" altLang="en-US" sz="2400" b="1" dirty="0">
              <a:solidFill>
                <a:srgbClr val="9900CC"/>
              </a:solidFill>
              <a:effectLst>
                <a:outerShdw blurRad="38100" dist="38100" dir="2700000" algn="tl">
                  <a:srgbClr val="C0C0C0"/>
                </a:outerShdw>
              </a:effectLst>
              <a:latin typeface="Verdana" pitchFamily="34" charset="0"/>
              <a:ea typeface="Verdana" pitchFamily="34" charset="0"/>
              <a:cs typeface="Verdana" pitchFamily="34" charset="0"/>
            </a:endParaRPr>
          </a:p>
        </p:txBody>
      </p:sp>
      <p:sp>
        <p:nvSpPr>
          <p:cNvPr id="2055" name="Rectangle 15"/>
          <p:cNvSpPr>
            <a:spLocks noChangeArrowheads="1"/>
          </p:cNvSpPr>
          <p:nvPr/>
        </p:nvSpPr>
        <p:spPr bwMode="auto">
          <a:xfrm>
            <a:off x="1219200" y="2667000"/>
            <a:ext cx="6629400" cy="685800"/>
          </a:xfrm>
          <a:prstGeom prst="rect">
            <a:avLst/>
          </a:prstGeom>
          <a:noFill/>
          <a:ln w="9525">
            <a:noFill/>
            <a:miter lim="800000"/>
            <a:headEnd/>
            <a:tailEnd/>
          </a:ln>
          <a:effectLst>
            <a:outerShdw dist="40161" dir="20493903" algn="ctr" rotWithShape="0">
              <a:srgbClr val="FFFF00"/>
            </a:outerShdw>
          </a:effectLst>
        </p:spPr>
        <p:txBody>
          <a:bodyPr/>
          <a:lstStyle/>
          <a:p>
            <a:pPr marL="342900" indent="-342900" algn="ctr">
              <a:lnSpc>
                <a:spcPct val="90000"/>
              </a:lnSpc>
              <a:spcBef>
                <a:spcPct val="20000"/>
              </a:spcBef>
            </a:pPr>
            <a:r>
              <a:rPr lang="en-US" altLang="en-US" sz="2400">
                <a:solidFill>
                  <a:srgbClr val="FF0000"/>
                </a:solidFill>
                <a:latin typeface="VNI-Revue" pitchFamily="2" charset="0"/>
              </a:rPr>
              <a:t>Ngöôøi ñi saên vaø con vöôïn</a:t>
            </a:r>
          </a:p>
          <a:p>
            <a:pPr marL="342900" indent="-342900" algn="ctr">
              <a:lnSpc>
                <a:spcPct val="90000"/>
              </a:lnSpc>
              <a:spcBef>
                <a:spcPct val="20000"/>
              </a:spcBef>
            </a:pPr>
            <a:r>
              <a:rPr lang="en-US" altLang="en-US" sz="1600" i="1">
                <a:solidFill>
                  <a:srgbClr val="0000FF"/>
                </a:solidFill>
                <a:latin typeface="VNI-Revue" pitchFamily="2" charset="0"/>
              </a:rPr>
              <a:t>                                  (Theo Leùp Toân-xtoâi)</a:t>
            </a:r>
          </a:p>
        </p:txBody>
      </p:sp>
      <p:sp>
        <p:nvSpPr>
          <p:cNvPr id="2056" name="WordArt 8"/>
          <p:cNvSpPr>
            <a:spLocks noChangeArrowheads="1" noChangeShapeType="1" noTextEdit="1"/>
          </p:cNvSpPr>
          <p:nvPr/>
        </p:nvSpPr>
        <p:spPr bwMode="auto">
          <a:xfrm>
            <a:off x="2781300" y="3962400"/>
            <a:ext cx="3467100" cy="457200"/>
          </a:xfrm>
          <a:prstGeom prst="rect">
            <a:avLst/>
          </a:prstGeom>
        </p:spPr>
        <p:txBody>
          <a:bodyPr wrap="none" fromWordArt="1">
            <a:prstTxWarp prst="textPlain">
              <a:avLst>
                <a:gd name="adj" fmla="val 50000"/>
              </a:avLst>
            </a:prstTxWarp>
          </a:bodyPr>
          <a:lstStyle/>
          <a:p>
            <a:pPr algn="ctr"/>
            <a:r>
              <a:rPr lang="en-US" sz="2800" kern="10" dirty="0" err="1" smtClean="0">
                <a:ln w="9525">
                  <a:solidFill>
                    <a:srgbClr val="0000FF"/>
                  </a:solidFill>
                  <a:round/>
                  <a:headEnd/>
                  <a:tailEnd/>
                </a:ln>
                <a:solidFill>
                  <a:srgbClr val="00B0F0"/>
                </a:solidFill>
                <a:effectLst>
                  <a:outerShdw dist="38100" dir="2700000" algn="tl" rotWithShape="0">
                    <a:srgbClr val="000000">
                      <a:alpha val="43137"/>
                    </a:srgbClr>
                  </a:outerShdw>
                </a:effectLst>
                <a:latin typeface="VNI-Franko"/>
              </a:rPr>
              <a:t>Giáo</a:t>
            </a:r>
            <a:r>
              <a:rPr lang="en-US" sz="2800" kern="10" dirty="0" smtClean="0">
                <a:ln w="9525">
                  <a:solidFill>
                    <a:srgbClr val="0000FF"/>
                  </a:solidFill>
                  <a:round/>
                  <a:headEnd/>
                  <a:tailEnd/>
                </a:ln>
                <a:solidFill>
                  <a:srgbClr val="00B0F0"/>
                </a:solidFill>
                <a:effectLst>
                  <a:outerShdw dist="38100" dir="2700000" algn="tl" rotWithShape="0">
                    <a:srgbClr val="000000">
                      <a:alpha val="43137"/>
                    </a:srgbClr>
                  </a:outerShdw>
                </a:effectLst>
                <a:latin typeface="VNI-Franko"/>
              </a:rPr>
              <a:t> </a:t>
            </a:r>
            <a:r>
              <a:rPr lang="en-US" sz="2800" kern="10" dirty="0" err="1" smtClean="0">
                <a:ln w="9525">
                  <a:solidFill>
                    <a:srgbClr val="0000FF"/>
                  </a:solidFill>
                  <a:round/>
                  <a:headEnd/>
                  <a:tailEnd/>
                </a:ln>
                <a:solidFill>
                  <a:srgbClr val="00B0F0"/>
                </a:solidFill>
                <a:effectLst>
                  <a:outerShdw dist="38100" dir="2700000" algn="tl" rotWithShape="0">
                    <a:srgbClr val="000000">
                      <a:alpha val="43137"/>
                    </a:srgbClr>
                  </a:outerShdw>
                </a:effectLst>
                <a:latin typeface="VNI-Franko"/>
              </a:rPr>
              <a:t>viên</a:t>
            </a:r>
            <a:r>
              <a:rPr lang="en-US" sz="2800" kern="10" dirty="0" smtClean="0">
                <a:ln w="9525">
                  <a:solidFill>
                    <a:srgbClr val="0000FF"/>
                  </a:solidFill>
                  <a:round/>
                  <a:headEnd/>
                  <a:tailEnd/>
                </a:ln>
                <a:solidFill>
                  <a:srgbClr val="00B0F0"/>
                </a:solidFill>
                <a:effectLst>
                  <a:outerShdw dist="38100" dir="2700000" algn="tl" rotWithShape="0">
                    <a:srgbClr val="000000">
                      <a:alpha val="43137"/>
                    </a:srgbClr>
                  </a:outerShdw>
                </a:effectLst>
                <a:latin typeface="VNI-Franko"/>
              </a:rPr>
              <a:t>: </a:t>
            </a:r>
            <a:r>
              <a:rPr lang="en-US" sz="2800" kern="10" dirty="0" err="1" smtClean="0">
                <a:ln w="9525">
                  <a:solidFill>
                    <a:srgbClr val="0000FF"/>
                  </a:solidFill>
                  <a:round/>
                  <a:headEnd/>
                  <a:tailEnd/>
                </a:ln>
                <a:solidFill>
                  <a:srgbClr val="00B0F0"/>
                </a:solidFill>
                <a:effectLst>
                  <a:outerShdw dist="38100" dir="2700000" algn="tl" rotWithShape="0">
                    <a:srgbClr val="000000">
                      <a:alpha val="43137"/>
                    </a:srgbClr>
                  </a:outerShdw>
                </a:effectLst>
                <a:latin typeface="VNI-Franko"/>
              </a:rPr>
              <a:t>Nguyễn</a:t>
            </a:r>
            <a:r>
              <a:rPr lang="en-US" sz="2800" kern="10" dirty="0" smtClean="0">
                <a:ln w="9525">
                  <a:solidFill>
                    <a:srgbClr val="0000FF"/>
                  </a:solidFill>
                  <a:round/>
                  <a:headEnd/>
                  <a:tailEnd/>
                </a:ln>
                <a:solidFill>
                  <a:srgbClr val="00B0F0"/>
                </a:solidFill>
                <a:effectLst>
                  <a:outerShdw dist="38100" dir="2700000" algn="tl" rotWithShape="0">
                    <a:srgbClr val="000000">
                      <a:alpha val="43137"/>
                    </a:srgbClr>
                  </a:outerShdw>
                </a:effectLst>
                <a:latin typeface="VNI-Franko"/>
              </a:rPr>
              <a:t> </a:t>
            </a:r>
            <a:r>
              <a:rPr lang="en-US" sz="2800" kern="10" dirty="0" err="1" smtClean="0">
                <a:ln w="9525">
                  <a:solidFill>
                    <a:srgbClr val="0000FF"/>
                  </a:solidFill>
                  <a:round/>
                  <a:headEnd/>
                  <a:tailEnd/>
                </a:ln>
                <a:solidFill>
                  <a:srgbClr val="00B0F0"/>
                </a:solidFill>
                <a:effectLst>
                  <a:outerShdw dist="38100" dir="2700000" algn="tl" rotWithShape="0">
                    <a:srgbClr val="000000">
                      <a:alpha val="43137"/>
                    </a:srgbClr>
                  </a:outerShdw>
                </a:effectLst>
                <a:latin typeface="VNI-Franko"/>
              </a:rPr>
              <a:t>Thị</a:t>
            </a:r>
            <a:r>
              <a:rPr lang="en-US" sz="2800" kern="10" dirty="0" smtClean="0">
                <a:ln w="9525">
                  <a:solidFill>
                    <a:srgbClr val="0000FF"/>
                  </a:solidFill>
                  <a:round/>
                  <a:headEnd/>
                  <a:tailEnd/>
                </a:ln>
                <a:solidFill>
                  <a:srgbClr val="00B0F0"/>
                </a:solidFill>
                <a:effectLst>
                  <a:outerShdw dist="38100" dir="2700000" algn="tl" rotWithShape="0">
                    <a:srgbClr val="000000">
                      <a:alpha val="43137"/>
                    </a:srgbClr>
                  </a:outerShdw>
                </a:effectLst>
                <a:latin typeface="VNI-Franko"/>
              </a:rPr>
              <a:t> </a:t>
            </a:r>
            <a:r>
              <a:rPr lang="en-US" sz="2800" kern="10" smtClean="0">
                <a:ln w="9525">
                  <a:solidFill>
                    <a:srgbClr val="0000FF"/>
                  </a:solidFill>
                  <a:round/>
                  <a:headEnd/>
                  <a:tailEnd/>
                </a:ln>
                <a:solidFill>
                  <a:srgbClr val="00B0F0"/>
                </a:solidFill>
                <a:effectLst>
                  <a:outerShdw dist="38100" dir="2700000" algn="tl" rotWithShape="0">
                    <a:srgbClr val="000000">
                      <a:alpha val="43137"/>
                    </a:srgbClr>
                  </a:outerShdw>
                </a:effectLst>
                <a:latin typeface="VNI-Franko"/>
              </a:rPr>
              <a:t>Oanh</a:t>
            </a:r>
            <a:endParaRPr lang="en-US" sz="2800" kern="10">
              <a:ln w="9525">
                <a:solidFill>
                  <a:srgbClr val="0000FF"/>
                </a:solidFill>
                <a:round/>
                <a:headEnd/>
                <a:tailEnd/>
              </a:ln>
              <a:solidFill>
                <a:srgbClr val="00B0F0"/>
              </a:solidFill>
              <a:effectLst>
                <a:outerShdw dist="38100" dir="2700000" algn="tl" rotWithShape="0">
                  <a:srgbClr val="000000">
                    <a:alpha val="43137"/>
                  </a:srgbClr>
                </a:outerShdw>
              </a:effectLst>
              <a:latin typeface="VNI-Franko"/>
            </a:endParaRPr>
          </a:p>
        </p:txBody>
      </p:sp>
      <p:sp>
        <p:nvSpPr>
          <p:cNvPr id="2" name="TextBox 1"/>
          <p:cNvSpPr txBox="1"/>
          <p:nvPr/>
        </p:nvSpPr>
        <p:spPr>
          <a:xfrm>
            <a:off x="3086100" y="1976438"/>
            <a:ext cx="3886200" cy="461962"/>
          </a:xfrm>
          <a:prstGeom prst="rect">
            <a:avLst/>
          </a:prstGeom>
          <a:noFill/>
        </p:spPr>
        <p:txBody>
          <a:bodyPr>
            <a:spAutoFit/>
          </a:bodyPr>
          <a:lstStyle/>
          <a:p>
            <a:pPr>
              <a:defRPr/>
            </a:pPr>
            <a:r>
              <a:rPr lang="en-US" sz="2400" b="1" dirty="0" err="1">
                <a:effectLst>
                  <a:outerShdw blurRad="38100" dist="38100" dir="2700000" algn="tl">
                    <a:srgbClr val="000000">
                      <a:alpha val="43137"/>
                    </a:srgbClr>
                  </a:outerShdw>
                </a:effectLst>
              </a:rPr>
              <a:t>Tập</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đọc</a:t>
            </a:r>
            <a:r>
              <a:rPr lang="en-US" sz="2400" b="1" dirty="0">
                <a:effectLst>
                  <a:outerShdw blurRad="38100" dist="38100" dir="2700000" algn="tl">
                    <a:srgbClr val="000000">
                      <a:alpha val="43137"/>
                    </a:srgbClr>
                  </a:outerShdw>
                </a:effectLst>
              </a:rPr>
              <a:t> – </a:t>
            </a:r>
            <a:r>
              <a:rPr lang="en-US" sz="2400" b="1" dirty="0" err="1">
                <a:effectLst>
                  <a:outerShdw blurRad="38100" dist="38100" dir="2700000" algn="tl">
                    <a:srgbClr val="000000">
                      <a:alpha val="43137"/>
                    </a:srgbClr>
                  </a:outerShdw>
                </a:effectLst>
              </a:rPr>
              <a:t>Kể</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chuyện</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p:cNvSpPr txBox="1">
            <a:spLocks noChangeArrowheads="1"/>
          </p:cNvSpPr>
          <p:nvPr/>
        </p:nvSpPr>
        <p:spPr bwMode="auto">
          <a:xfrm>
            <a:off x="5105400" y="1001713"/>
            <a:ext cx="2133600" cy="369887"/>
          </a:xfrm>
          <a:prstGeom prst="rect">
            <a:avLst/>
          </a:prstGeom>
          <a:noFill/>
          <a:ln w="9525">
            <a:noFill/>
            <a:miter lim="800000"/>
            <a:headEnd/>
            <a:tailEnd/>
          </a:ln>
          <a:effectLst/>
        </p:spPr>
        <p:txBody>
          <a:bodyPr>
            <a:spAutoFit/>
          </a:bodyPr>
          <a:lstStyle/>
          <a:p>
            <a:r>
              <a:rPr lang="en-US" altLang="en-US" b="1" i="1">
                <a:solidFill>
                  <a:srgbClr val="000099"/>
                </a:solidFill>
                <a:latin typeface="Times New Roman" pitchFamily="18" charset="0"/>
              </a:rPr>
              <a:t>Theo Lép Tôn-xtôi</a:t>
            </a:r>
          </a:p>
        </p:txBody>
      </p:sp>
      <p:grpSp>
        <p:nvGrpSpPr>
          <p:cNvPr id="11267" name="Group 9"/>
          <p:cNvGrpSpPr>
            <a:grpSpLocks/>
          </p:cNvGrpSpPr>
          <p:nvPr/>
        </p:nvGrpSpPr>
        <p:grpSpPr bwMode="auto">
          <a:xfrm>
            <a:off x="0" y="0"/>
            <a:ext cx="9144000" cy="842963"/>
            <a:chOff x="0" y="0"/>
            <a:chExt cx="9144000" cy="842665"/>
          </a:xfrm>
        </p:grpSpPr>
        <p:sp>
          <p:nvSpPr>
            <p:cNvPr id="11" name="Round Same Side Corner Rectangle 10"/>
            <p:cNvSpPr/>
            <p:nvPr/>
          </p:nvSpPr>
          <p:spPr>
            <a:xfrm>
              <a:off x="0" y="0"/>
              <a:ext cx="9144000" cy="457038"/>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endParaRPr lang="en-US" altLang="en-US" sz="2000" b="1" dirty="0" smtClean="0">
                <a:solidFill>
                  <a:srgbClr val="FFFFFF"/>
                </a:solidFill>
                <a:latin typeface="Times New Roman" pitchFamily="18" charset="0"/>
                <a:cs typeface="Times New Roman" pitchFamily="18" charset="0"/>
              </a:endParaRPr>
            </a:p>
          </p:txBody>
        </p:sp>
        <p:sp>
          <p:nvSpPr>
            <p:cNvPr id="11294" name="Text Box 5"/>
            <p:cNvSpPr txBox="1">
              <a:spLocks noChangeArrowheads="1"/>
            </p:cNvSpPr>
            <p:nvPr/>
          </p:nvSpPr>
          <p:spPr bwMode="auto">
            <a:xfrm>
              <a:off x="3810000" y="381000"/>
              <a:ext cx="1676400" cy="461665"/>
            </a:xfrm>
            <a:prstGeom prst="rect">
              <a:avLst/>
            </a:prstGeom>
            <a:noFill/>
            <a:ln w="9525">
              <a:noFill/>
              <a:miter lim="800000"/>
              <a:headEnd/>
              <a:tailEnd/>
            </a:ln>
            <a:effectLst/>
          </p:spPr>
          <p:txBody>
            <a:bodyPr>
              <a:spAutoFit/>
            </a:bodyPr>
            <a:lstStyle/>
            <a:p>
              <a:pPr>
                <a:spcBef>
                  <a:spcPct val="50000"/>
                </a:spcBef>
              </a:pPr>
              <a:r>
                <a:rPr lang="en-US" altLang="en-US" sz="2400" b="1">
                  <a:solidFill>
                    <a:srgbClr val="000099"/>
                  </a:solidFill>
                  <a:latin typeface="Times New Roman" pitchFamily="18" charset="0"/>
                </a:rPr>
                <a:t>Tập đọc</a:t>
              </a:r>
            </a:p>
          </p:txBody>
        </p:sp>
      </p:grpSp>
      <p:sp>
        <p:nvSpPr>
          <p:cNvPr id="11268" name="AutoShape 8"/>
          <p:cNvSpPr>
            <a:spLocks noChangeArrowheads="1"/>
          </p:cNvSpPr>
          <p:nvPr/>
        </p:nvSpPr>
        <p:spPr bwMode="gray">
          <a:xfrm>
            <a:off x="76200" y="38100"/>
            <a:ext cx="990600" cy="3810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altLang="en-US" sz="1600" b="1" i="1">
                <a:solidFill>
                  <a:srgbClr val="000099"/>
                </a:solidFill>
                <a:latin typeface="Times New Roman" pitchFamily="18" charset="0"/>
              </a:rPr>
              <a:t>SGK/113</a:t>
            </a:r>
          </a:p>
        </p:txBody>
      </p:sp>
      <p:sp>
        <p:nvSpPr>
          <p:cNvPr id="2" name="TextBox 1"/>
          <p:cNvSpPr txBox="1"/>
          <p:nvPr/>
        </p:nvSpPr>
        <p:spPr>
          <a:xfrm>
            <a:off x="2590800" y="685800"/>
            <a:ext cx="4114800" cy="461963"/>
          </a:xfrm>
          <a:prstGeom prst="rect">
            <a:avLst/>
          </a:prstGeom>
          <a:noFill/>
        </p:spPr>
        <p:txBody>
          <a:bodyPr>
            <a:spAutoFit/>
          </a:bodyPr>
          <a:lstStyle/>
          <a:p>
            <a:pPr>
              <a:defRPr/>
            </a:pPr>
            <a:r>
              <a:rPr lang="en-US" sz="2400" b="1" dirty="0" err="1">
                <a:effectLst>
                  <a:outerShdw blurRad="38100" dist="38100" dir="2700000" algn="tl">
                    <a:srgbClr val="000000">
                      <a:alpha val="43137"/>
                    </a:srgbClr>
                  </a:outerShdw>
                </a:effectLst>
              </a:rPr>
              <a:t>Người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đi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săn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và</a:t>
            </a:r>
            <a:r>
              <a:rPr lang="en-US" sz="2400" b="1" dirty="0">
                <a:effectLst>
                  <a:outerShdw blurRad="38100" dist="38100" dir="2700000" algn="tl">
                    <a:srgbClr val="000000">
                      <a:alpha val="43137"/>
                    </a:srgbClr>
                  </a:outerShdw>
                </a:effectLst>
              </a:rPr>
              <a:t> con </a:t>
            </a:r>
            <a:r>
              <a:rPr lang="en-US" sz="2400" b="1" dirty="0" err="1">
                <a:effectLst>
                  <a:outerShdw blurRad="38100" dist="38100" dir="2700000" algn="tl">
                    <a:srgbClr val="000000">
                      <a:alpha val="43137"/>
                    </a:srgbClr>
                  </a:outerShdw>
                </a:effectLst>
              </a:rPr>
              <a:t>vượn</a:t>
            </a:r>
            <a:endParaRPr lang="en-US" sz="2400" b="1" dirty="0">
              <a:effectLst>
                <a:outerShdw blurRad="38100" dist="38100" dir="2700000" algn="tl">
                  <a:srgbClr val="000000">
                    <a:alpha val="43137"/>
                  </a:srgbClr>
                </a:outerShdw>
              </a:effectLst>
            </a:endParaRPr>
          </a:p>
        </p:txBody>
      </p:sp>
      <p:sp>
        <p:nvSpPr>
          <p:cNvPr id="11270" name="TextBox 2"/>
          <p:cNvSpPr txBox="1">
            <a:spLocks noChangeArrowheads="1"/>
          </p:cNvSpPr>
          <p:nvPr/>
        </p:nvSpPr>
        <p:spPr bwMode="auto">
          <a:xfrm>
            <a:off x="1295400" y="1828800"/>
            <a:ext cx="1524000" cy="369888"/>
          </a:xfrm>
          <a:prstGeom prst="rect">
            <a:avLst/>
          </a:prstGeom>
          <a:noFill/>
          <a:ln w="9525">
            <a:noFill/>
            <a:miter lim="800000"/>
            <a:headEnd/>
            <a:tailEnd/>
          </a:ln>
        </p:spPr>
        <p:txBody>
          <a:bodyPr>
            <a:spAutoFit/>
          </a:bodyPr>
          <a:lstStyle/>
          <a:p>
            <a:r>
              <a:rPr lang="en-US" altLang="en-US" b="1"/>
              <a:t>Luyện đọc</a:t>
            </a:r>
          </a:p>
        </p:txBody>
      </p:sp>
      <p:sp>
        <p:nvSpPr>
          <p:cNvPr id="11271" name="TextBox 12"/>
          <p:cNvSpPr txBox="1">
            <a:spLocks noChangeArrowheads="1"/>
          </p:cNvSpPr>
          <p:nvPr/>
        </p:nvSpPr>
        <p:spPr bwMode="auto">
          <a:xfrm>
            <a:off x="5486400" y="1828800"/>
            <a:ext cx="1676400" cy="369888"/>
          </a:xfrm>
          <a:prstGeom prst="rect">
            <a:avLst/>
          </a:prstGeom>
          <a:noFill/>
          <a:ln w="9525">
            <a:noFill/>
            <a:miter lim="800000"/>
            <a:headEnd/>
            <a:tailEnd/>
          </a:ln>
        </p:spPr>
        <p:txBody>
          <a:bodyPr>
            <a:spAutoFit/>
          </a:bodyPr>
          <a:lstStyle/>
          <a:p>
            <a:r>
              <a:rPr lang="en-US" altLang="en-US" b="1"/>
              <a:t>Tìm hiểu bài</a:t>
            </a:r>
          </a:p>
        </p:txBody>
      </p:sp>
      <p:cxnSp>
        <p:nvCxnSpPr>
          <p:cNvPr id="5" name="Straight Connector 4"/>
          <p:cNvCxnSpPr/>
          <p:nvPr/>
        </p:nvCxnSpPr>
        <p:spPr>
          <a:xfrm>
            <a:off x="2667000" y="2133600"/>
            <a:ext cx="2743200"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2133600"/>
            <a:ext cx="0" cy="441960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11274" name="Text Box 10"/>
          <p:cNvSpPr txBox="1">
            <a:spLocks noChangeArrowheads="1"/>
          </p:cNvSpPr>
          <p:nvPr/>
        </p:nvSpPr>
        <p:spPr bwMode="auto">
          <a:xfrm>
            <a:off x="1066800" y="2438400"/>
            <a:ext cx="1752600" cy="369888"/>
          </a:xfrm>
          <a:prstGeom prst="rect">
            <a:avLst/>
          </a:prstGeom>
          <a:noFill/>
          <a:ln w="9525">
            <a:noFill/>
            <a:miter lim="800000"/>
            <a:headEnd/>
            <a:tailEnd/>
          </a:ln>
          <a:effectLst/>
        </p:spPr>
        <p:txBody>
          <a:bodyPr>
            <a:spAutoFit/>
          </a:bodyPr>
          <a:lstStyle/>
          <a:p>
            <a:r>
              <a:rPr lang="en-US" altLang="en-US" b="1" i="1">
                <a:solidFill>
                  <a:srgbClr val="000099"/>
                </a:solidFill>
                <a:latin typeface="Times New Roman" pitchFamily="18" charset="0"/>
                <a:cs typeface="Times New Roman" pitchFamily="18" charset="0"/>
              </a:rPr>
              <a:t>- vắt sữa</a:t>
            </a:r>
          </a:p>
        </p:txBody>
      </p:sp>
      <p:sp>
        <p:nvSpPr>
          <p:cNvPr id="11275" name="Text Box 11"/>
          <p:cNvSpPr txBox="1">
            <a:spLocks noChangeArrowheads="1"/>
          </p:cNvSpPr>
          <p:nvPr/>
        </p:nvSpPr>
        <p:spPr bwMode="auto">
          <a:xfrm>
            <a:off x="1066800" y="2743200"/>
            <a:ext cx="2514600" cy="369888"/>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giật phắt</a:t>
            </a:r>
          </a:p>
        </p:txBody>
      </p:sp>
      <p:sp>
        <p:nvSpPr>
          <p:cNvPr id="11276" name="Text Box 12"/>
          <p:cNvSpPr txBox="1">
            <a:spLocks noChangeArrowheads="1"/>
          </p:cNvSpPr>
          <p:nvPr/>
        </p:nvSpPr>
        <p:spPr bwMode="auto">
          <a:xfrm>
            <a:off x="1066800" y="3048000"/>
            <a:ext cx="2362200" cy="369888"/>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nước mắt</a:t>
            </a:r>
          </a:p>
        </p:txBody>
      </p:sp>
      <p:sp>
        <p:nvSpPr>
          <p:cNvPr id="11277" name="Text Box 26"/>
          <p:cNvSpPr txBox="1">
            <a:spLocks noChangeArrowheads="1"/>
          </p:cNvSpPr>
          <p:nvPr/>
        </p:nvSpPr>
        <p:spPr bwMode="auto">
          <a:xfrm>
            <a:off x="1066800" y="2133600"/>
            <a:ext cx="1333500" cy="369888"/>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săn bắn</a:t>
            </a:r>
          </a:p>
        </p:txBody>
      </p:sp>
      <p:sp>
        <p:nvSpPr>
          <p:cNvPr id="11278" name="Text Box 13">
            <a:hlinkClick r:id="rId2" action="ppaction://hlinksldjump"/>
          </p:cNvPr>
          <p:cNvSpPr txBox="1">
            <a:spLocks noChangeArrowheads="1"/>
          </p:cNvSpPr>
          <p:nvPr/>
        </p:nvSpPr>
        <p:spPr bwMode="auto">
          <a:xfrm>
            <a:off x="4495800" y="2209800"/>
            <a:ext cx="1066800" cy="369888"/>
          </a:xfrm>
          <a:prstGeom prst="rect">
            <a:avLst/>
          </a:prstGeom>
          <a:noFill/>
          <a:ln w="9525">
            <a:noFill/>
            <a:miter lim="800000"/>
            <a:headEnd/>
            <a:tailEnd/>
          </a:ln>
          <a:effectLst/>
        </p:spPr>
        <p:txBody>
          <a:bodyPr>
            <a:spAutoFit/>
          </a:bodyPr>
          <a:lstStyle/>
          <a:p>
            <a:r>
              <a:rPr lang="en-US" altLang="en-US" b="1" i="1">
                <a:solidFill>
                  <a:srgbClr val="990000"/>
                </a:solidFill>
                <a:latin typeface="Times New Roman" pitchFamily="18" charset="0"/>
                <a:cs typeface="Times New Roman" pitchFamily="18" charset="0"/>
              </a:rPr>
              <a:t>- tận số </a:t>
            </a:r>
          </a:p>
        </p:txBody>
      </p:sp>
      <p:sp>
        <p:nvSpPr>
          <p:cNvPr id="11279" name="Text Box 14">
            <a:hlinkClick r:id="rId3" action="ppaction://hlinksldjump"/>
          </p:cNvPr>
          <p:cNvSpPr txBox="1">
            <a:spLocks noChangeArrowheads="1"/>
          </p:cNvSpPr>
          <p:nvPr/>
        </p:nvSpPr>
        <p:spPr bwMode="auto">
          <a:xfrm>
            <a:off x="4495800" y="2514600"/>
            <a:ext cx="1066800" cy="369888"/>
          </a:xfrm>
          <a:prstGeom prst="rect">
            <a:avLst/>
          </a:prstGeom>
          <a:noFill/>
          <a:ln w="9525">
            <a:noFill/>
            <a:miter lim="800000"/>
            <a:headEnd/>
            <a:tailEnd/>
          </a:ln>
          <a:effectLst/>
        </p:spPr>
        <p:txBody>
          <a:bodyPr>
            <a:spAutoFit/>
          </a:bodyPr>
          <a:lstStyle/>
          <a:p>
            <a:r>
              <a:rPr lang="en-US" altLang="en-US" b="1" i="1">
                <a:solidFill>
                  <a:srgbClr val="990000"/>
                </a:solidFill>
                <a:latin typeface="Times New Roman" pitchFamily="18" charset="0"/>
                <a:cs typeface="Times New Roman" pitchFamily="18" charset="0"/>
              </a:rPr>
              <a:t>- nỏ</a:t>
            </a:r>
          </a:p>
        </p:txBody>
      </p:sp>
      <p:sp>
        <p:nvSpPr>
          <p:cNvPr id="11280" name="Text Box 16">
            <a:hlinkClick r:id="rId2" action="ppaction://hlinksldjump"/>
          </p:cNvPr>
          <p:cNvSpPr txBox="1">
            <a:spLocks noChangeArrowheads="1"/>
          </p:cNvSpPr>
          <p:nvPr/>
        </p:nvSpPr>
        <p:spPr bwMode="auto">
          <a:xfrm>
            <a:off x="4495800" y="2819400"/>
            <a:ext cx="1524000" cy="369888"/>
          </a:xfrm>
          <a:prstGeom prst="rect">
            <a:avLst/>
          </a:prstGeom>
          <a:noFill/>
          <a:ln w="9525">
            <a:noFill/>
            <a:miter lim="800000"/>
            <a:headEnd/>
            <a:tailEnd/>
          </a:ln>
          <a:effectLst/>
        </p:spPr>
        <p:txBody>
          <a:bodyPr>
            <a:spAutoFit/>
          </a:bodyPr>
          <a:lstStyle/>
          <a:p>
            <a:r>
              <a:rPr lang="en-US" altLang="en-US" b="1" i="1">
                <a:solidFill>
                  <a:srgbClr val="990000"/>
                </a:solidFill>
                <a:latin typeface="Times New Roman" pitchFamily="18" charset="0"/>
                <a:cs typeface="Times New Roman" pitchFamily="18" charset="0"/>
              </a:rPr>
              <a:t>- bùi nhùi</a:t>
            </a:r>
          </a:p>
        </p:txBody>
      </p:sp>
      <p:sp>
        <p:nvSpPr>
          <p:cNvPr id="11281" name="Text Box 12"/>
          <p:cNvSpPr txBox="1">
            <a:spLocks noChangeArrowheads="1"/>
          </p:cNvSpPr>
          <p:nvPr/>
        </p:nvSpPr>
        <p:spPr bwMode="auto">
          <a:xfrm>
            <a:off x="1066800" y="3363913"/>
            <a:ext cx="2362200" cy="369887"/>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cắn môi</a:t>
            </a:r>
          </a:p>
        </p:txBody>
      </p:sp>
      <p:sp>
        <p:nvSpPr>
          <p:cNvPr id="4" name="TextBox 3"/>
          <p:cNvSpPr txBox="1"/>
          <p:nvPr/>
        </p:nvSpPr>
        <p:spPr>
          <a:xfrm>
            <a:off x="76200" y="3733800"/>
            <a:ext cx="3886200" cy="1477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n-US" dirty="0"/>
              <a:t>      </a:t>
            </a:r>
            <a:r>
              <a:rPr lang="en-US" dirty="0" err="1"/>
              <a:t>Một</a:t>
            </a:r>
            <a:r>
              <a:rPr lang="en-US" dirty="0"/>
              <a:t> </a:t>
            </a:r>
            <a:r>
              <a:rPr lang="en-US" dirty="0" err="1"/>
              <a:t>hôm</a:t>
            </a:r>
            <a:r>
              <a:rPr lang="en-US" dirty="0"/>
              <a:t>, </a:t>
            </a:r>
            <a:r>
              <a:rPr lang="en-US" dirty="0" err="1"/>
              <a:t>người</a:t>
            </a:r>
            <a:r>
              <a:rPr lang="en-US" dirty="0"/>
              <a:t> </a:t>
            </a:r>
            <a:r>
              <a:rPr lang="en-US" dirty="0" err="1"/>
              <a:t>đi</a:t>
            </a:r>
            <a:r>
              <a:rPr lang="en-US" dirty="0"/>
              <a:t> </a:t>
            </a:r>
            <a:r>
              <a:rPr lang="en-US" dirty="0" err="1"/>
              <a:t>săn</a:t>
            </a:r>
            <a:r>
              <a:rPr lang="en-US" dirty="0"/>
              <a:t> </a:t>
            </a:r>
            <a:r>
              <a:rPr lang="en-US" dirty="0" err="1"/>
              <a:t>xách</a:t>
            </a:r>
            <a:r>
              <a:rPr lang="en-US" dirty="0"/>
              <a:t> </a:t>
            </a:r>
            <a:r>
              <a:rPr lang="en-US" dirty="0" err="1"/>
              <a:t>nỏ</a:t>
            </a:r>
            <a:r>
              <a:rPr lang="en-US" dirty="0"/>
              <a:t> </a:t>
            </a:r>
            <a:r>
              <a:rPr lang="en-US" dirty="0" err="1"/>
              <a:t>vào</a:t>
            </a:r>
            <a:r>
              <a:rPr lang="en-US" dirty="0"/>
              <a:t> </a:t>
            </a:r>
            <a:r>
              <a:rPr lang="en-US" dirty="0" err="1"/>
              <a:t>rừng</a:t>
            </a:r>
            <a:r>
              <a:rPr lang="en-US" dirty="0"/>
              <a:t>. </a:t>
            </a:r>
            <a:r>
              <a:rPr lang="en-US" dirty="0" err="1"/>
              <a:t>Bác</a:t>
            </a:r>
            <a:r>
              <a:rPr lang="en-US" dirty="0"/>
              <a:t> </a:t>
            </a:r>
            <a:r>
              <a:rPr lang="en-US" dirty="0" err="1"/>
              <a:t>thấy</a:t>
            </a:r>
            <a:r>
              <a:rPr lang="en-US" dirty="0"/>
              <a:t> </a:t>
            </a:r>
            <a:r>
              <a:rPr lang="en-US" dirty="0" err="1"/>
              <a:t>một</a:t>
            </a:r>
            <a:r>
              <a:rPr lang="en-US" dirty="0"/>
              <a:t> con </a:t>
            </a:r>
            <a:r>
              <a:rPr lang="en-US" dirty="0" err="1"/>
              <a:t>vượn</a:t>
            </a:r>
            <a:r>
              <a:rPr lang="en-US" dirty="0"/>
              <a:t> </a:t>
            </a:r>
            <a:r>
              <a:rPr lang="en-US" dirty="0" err="1"/>
              <a:t>lông</a:t>
            </a:r>
            <a:r>
              <a:rPr lang="en-US" dirty="0"/>
              <a:t> </a:t>
            </a:r>
            <a:r>
              <a:rPr lang="en-US" dirty="0" err="1"/>
              <a:t>xám</a:t>
            </a:r>
            <a:r>
              <a:rPr lang="en-US" dirty="0"/>
              <a:t> </a:t>
            </a:r>
            <a:r>
              <a:rPr lang="en-US" dirty="0" err="1"/>
              <a:t>đang</a:t>
            </a:r>
            <a:r>
              <a:rPr lang="en-US" dirty="0"/>
              <a:t> </a:t>
            </a:r>
            <a:r>
              <a:rPr lang="en-US" dirty="0" err="1"/>
              <a:t>ngồi</a:t>
            </a:r>
            <a:r>
              <a:rPr lang="en-US" dirty="0"/>
              <a:t> </a:t>
            </a:r>
            <a:r>
              <a:rPr lang="en-US" dirty="0" err="1"/>
              <a:t>ôm</a:t>
            </a:r>
            <a:r>
              <a:rPr lang="en-US" dirty="0"/>
              <a:t> con </a:t>
            </a:r>
            <a:r>
              <a:rPr lang="en-US" dirty="0" err="1"/>
              <a:t>trên</a:t>
            </a:r>
            <a:r>
              <a:rPr lang="en-US" dirty="0"/>
              <a:t> </a:t>
            </a:r>
            <a:r>
              <a:rPr lang="en-US" dirty="0" err="1"/>
              <a:t>tảng</a:t>
            </a:r>
            <a:r>
              <a:rPr lang="en-US" dirty="0"/>
              <a:t> </a:t>
            </a:r>
            <a:r>
              <a:rPr lang="en-US" dirty="0" err="1"/>
              <a:t>đá</a:t>
            </a:r>
            <a:r>
              <a:rPr lang="en-US" dirty="0"/>
              <a:t>. </a:t>
            </a:r>
            <a:r>
              <a:rPr lang="en-US" dirty="0" err="1"/>
              <a:t>Bác</a:t>
            </a:r>
            <a:r>
              <a:rPr lang="en-US" dirty="0"/>
              <a:t> </a:t>
            </a:r>
            <a:r>
              <a:rPr lang="en-US" dirty="0" err="1"/>
              <a:t>nhẹ</a:t>
            </a:r>
            <a:r>
              <a:rPr lang="en-US" dirty="0"/>
              <a:t> </a:t>
            </a:r>
            <a:r>
              <a:rPr lang="en-US" dirty="0" err="1"/>
              <a:t>nhàng</a:t>
            </a:r>
            <a:r>
              <a:rPr lang="en-US" dirty="0"/>
              <a:t> </a:t>
            </a:r>
            <a:r>
              <a:rPr lang="en-US" dirty="0" err="1"/>
              <a:t>rút</a:t>
            </a:r>
            <a:r>
              <a:rPr lang="en-US" dirty="0"/>
              <a:t> </a:t>
            </a:r>
            <a:r>
              <a:rPr lang="en-US" dirty="0" err="1"/>
              <a:t>mũi</a:t>
            </a:r>
            <a:r>
              <a:rPr lang="en-US" dirty="0"/>
              <a:t> </a:t>
            </a:r>
            <a:r>
              <a:rPr lang="en-US" dirty="0" err="1"/>
              <a:t>tên</a:t>
            </a:r>
            <a:r>
              <a:rPr lang="en-US" dirty="0"/>
              <a:t> </a:t>
            </a:r>
            <a:r>
              <a:rPr lang="en-US" dirty="0" err="1"/>
              <a:t>bắn</a:t>
            </a:r>
            <a:r>
              <a:rPr lang="en-US" dirty="0"/>
              <a:t> </a:t>
            </a:r>
            <a:r>
              <a:rPr lang="en-US" dirty="0" err="1"/>
              <a:t>trúng</a:t>
            </a:r>
            <a:r>
              <a:rPr lang="en-US" dirty="0"/>
              <a:t> </a:t>
            </a:r>
            <a:r>
              <a:rPr lang="en-US" dirty="0" err="1"/>
              <a:t>vượn</a:t>
            </a:r>
            <a:r>
              <a:rPr lang="en-US" dirty="0"/>
              <a:t> </a:t>
            </a:r>
            <a:r>
              <a:rPr lang="en-US" dirty="0" err="1"/>
              <a:t>mẹ</a:t>
            </a:r>
            <a:r>
              <a:rPr lang="en-US" dirty="0"/>
              <a:t>.</a:t>
            </a:r>
          </a:p>
        </p:txBody>
      </p:sp>
      <p:cxnSp>
        <p:nvCxnSpPr>
          <p:cNvPr id="8" name="Straight Connector 7"/>
          <p:cNvCxnSpPr/>
          <p:nvPr/>
        </p:nvCxnSpPr>
        <p:spPr>
          <a:xfrm flipH="1">
            <a:off x="1219200" y="4343400"/>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886200" y="4648200"/>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09800" y="4953000"/>
            <a:ext cx="76200" cy="258763"/>
          </a:xfrm>
          <a:prstGeom prst="line">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6200" y="5303838"/>
            <a:ext cx="3886200" cy="120173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n-US" dirty="0"/>
              <a:t>      </a:t>
            </a:r>
            <a:r>
              <a:rPr lang="en-US" dirty="0" err="1"/>
              <a:t>Vượn</a:t>
            </a:r>
            <a:r>
              <a:rPr lang="en-US" dirty="0"/>
              <a:t> </a:t>
            </a:r>
            <a:r>
              <a:rPr lang="en-US" dirty="0" err="1"/>
              <a:t>mẹ</a:t>
            </a:r>
            <a:r>
              <a:rPr lang="en-US" dirty="0"/>
              <a:t> </a:t>
            </a:r>
            <a:r>
              <a:rPr lang="en-US" dirty="0" err="1"/>
              <a:t>giật</a:t>
            </a:r>
            <a:r>
              <a:rPr lang="en-US" dirty="0"/>
              <a:t> </a:t>
            </a:r>
            <a:r>
              <a:rPr lang="en-US" dirty="0" err="1"/>
              <a:t>mình</a:t>
            </a:r>
            <a:r>
              <a:rPr lang="en-US" dirty="0"/>
              <a:t>, </a:t>
            </a:r>
            <a:r>
              <a:rPr lang="en-US" dirty="0" err="1"/>
              <a:t>hết</a:t>
            </a:r>
            <a:r>
              <a:rPr lang="en-US" dirty="0"/>
              <a:t> </a:t>
            </a:r>
            <a:r>
              <a:rPr lang="en-US" dirty="0" err="1"/>
              <a:t>nhìn</a:t>
            </a:r>
            <a:r>
              <a:rPr lang="en-US" dirty="0"/>
              <a:t> </a:t>
            </a:r>
            <a:r>
              <a:rPr lang="en-US" dirty="0" err="1"/>
              <a:t>mũi</a:t>
            </a:r>
            <a:r>
              <a:rPr lang="en-US" dirty="0"/>
              <a:t> </a:t>
            </a:r>
            <a:r>
              <a:rPr lang="en-US" dirty="0" err="1"/>
              <a:t>tên</a:t>
            </a:r>
            <a:r>
              <a:rPr lang="en-US" dirty="0"/>
              <a:t> </a:t>
            </a:r>
            <a:r>
              <a:rPr lang="en-US" dirty="0" err="1"/>
              <a:t>lại</a:t>
            </a:r>
            <a:r>
              <a:rPr lang="en-US" dirty="0"/>
              <a:t> </a:t>
            </a:r>
            <a:r>
              <a:rPr lang="en-US" dirty="0" err="1"/>
              <a:t>nhìn</a:t>
            </a:r>
            <a:r>
              <a:rPr lang="en-US" dirty="0"/>
              <a:t> </a:t>
            </a:r>
            <a:r>
              <a:rPr lang="en-US" dirty="0" err="1"/>
              <a:t>về</a:t>
            </a:r>
            <a:r>
              <a:rPr lang="en-US" dirty="0"/>
              <a:t> </a:t>
            </a:r>
            <a:r>
              <a:rPr lang="en-US" dirty="0" err="1"/>
              <a:t>phía</a:t>
            </a:r>
            <a:r>
              <a:rPr lang="en-US" dirty="0"/>
              <a:t> </a:t>
            </a:r>
            <a:r>
              <a:rPr lang="en-US" dirty="0" err="1"/>
              <a:t>người</a:t>
            </a:r>
            <a:r>
              <a:rPr lang="en-US" dirty="0"/>
              <a:t> </a:t>
            </a:r>
            <a:r>
              <a:rPr lang="en-US" dirty="0" err="1"/>
              <a:t>đi</a:t>
            </a:r>
            <a:r>
              <a:rPr lang="en-US" dirty="0"/>
              <a:t> </a:t>
            </a:r>
            <a:r>
              <a:rPr lang="en-US" dirty="0" err="1"/>
              <a:t>săn</a:t>
            </a:r>
            <a:r>
              <a:rPr lang="en-US" dirty="0"/>
              <a:t> </a:t>
            </a:r>
            <a:r>
              <a:rPr lang="en-US" dirty="0" err="1"/>
              <a:t>bằng</a:t>
            </a:r>
            <a:r>
              <a:rPr lang="en-US" dirty="0"/>
              <a:t> </a:t>
            </a:r>
            <a:r>
              <a:rPr lang="en-US" dirty="0" err="1"/>
              <a:t>đôi</a:t>
            </a:r>
            <a:r>
              <a:rPr lang="en-US" dirty="0"/>
              <a:t> </a:t>
            </a:r>
            <a:r>
              <a:rPr lang="en-US" dirty="0" err="1"/>
              <a:t>mắt</a:t>
            </a:r>
            <a:r>
              <a:rPr lang="en-US" dirty="0"/>
              <a:t> </a:t>
            </a:r>
            <a:r>
              <a:rPr lang="en-US" dirty="0" err="1"/>
              <a:t>căm</a:t>
            </a:r>
            <a:r>
              <a:rPr lang="en-US" dirty="0"/>
              <a:t> </a:t>
            </a:r>
            <a:r>
              <a:rPr lang="en-US" dirty="0" err="1"/>
              <a:t>giận</a:t>
            </a:r>
            <a:r>
              <a:rPr lang="en-US" dirty="0"/>
              <a:t>. </a:t>
            </a:r>
            <a:r>
              <a:rPr lang="en-US" dirty="0" err="1"/>
              <a:t>Máu</a:t>
            </a:r>
            <a:r>
              <a:rPr lang="en-US" dirty="0"/>
              <a:t> ở </a:t>
            </a:r>
            <a:r>
              <a:rPr lang="en-US" dirty="0" err="1"/>
              <a:t>vết</a:t>
            </a:r>
            <a:r>
              <a:rPr lang="en-US" dirty="0"/>
              <a:t> </a:t>
            </a:r>
            <a:r>
              <a:rPr lang="en-US" dirty="0" err="1"/>
              <a:t>thương</a:t>
            </a:r>
            <a:r>
              <a:rPr lang="en-US" dirty="0"/>
              <a:t> </a:t>
            </a:r>
            <a:r>
              <a:rPr lang="en-US" dirty="0" err="1"/>
              <a:t>rỉ</a:t>
            </a:r>
            <a:r>
              <a:rPr lang="en-US" dirty="0"/>
              <a:t> </a:t>
            </a:r>
            <a:r>
              <a:rPr lang="en-US" dirty="0" err="1"/>
              <a:t>ra</a:t>
            </a:r>
            <a:r>
              <a:rPr lang="en-US" dirty="0"/>
              <a:t>  </a:t>
            </a:r>
            <a:r>
              <a:rPr lang="en-US" dirty="0" err="1"/>
              <a:t>loang</a:t>
            </a:r>
            <a:r>
              <a:rPr lang="en-US" dirty="0"/>
              <a:t> </a:t>
            </a:r>
            <a:r>
              <a:rPr lang="en-US" dirty="0" err="1"/>
              <a:t>khắp</a:t>
            </a:r>
            <a:r>
              <a:rPr lang="en-US" dirty="0"/>
              <a:t> </a:t>
            </a:r>
            <a:r>
              <a:rPr lang="en-US" dirty="0" err="1"/>
              <a:t>ngực</a:t>
            </a:r>
            <a:r>
              <a:rPr lang="en-US" dirty="0"/>
              <a:t>.</a:t>
            </a:r>
          </a:p>
        </p:txBody>
      </p:sp>
      <p:cxnSp>
        <p:nvCxnSpPr>
          <p:cNvPr id="32" name="Straight Connector 31"/>
          <p:cNvCxnSpPr/>
          <p:nvPr/>
        </p:nvCxnSpPr>
        <p:spPr>
          <a:xfrm flipH="1">
            <a:off x="990600" y="5614988"/>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746250" y="6200775"/>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3657600" y="6242050"/>
            <a:ext cx="76200" cy="258763"/>
          </a:xfrm>
          <a:prstGeom prst="line">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AutoShape 5"/>
          <p:cNvSpPr>
            <a:spLocks noChangeArrowheads="1"/>
          </p:cNvSpPr>
          <p:nvPr/>
        </p:nvSpPr>
        <p:spPr bwMode="auto">
          <a:xfrm>
            <a:off x="4132263" y="3352800"/>
            <a:ext cx="4922837" cy="1001713"/>
          </a:xfrm>
          <a:prstGeom prst="flowChartAlternateProcess">
            <a:avLst/>
          </a:prstGeom>
          <a:solidFill>
            <a:schemeClr val="bg1"/>
          </a:solidFill>
          <a:ln w="28575">
            <a:solidFill>
              <a:srgbClr val="990000"/>
            </a:solidFill>
            <a:miter lim="800000"/>
            <a:headEnd/>
            <a:tailEnd/>
          </a:ln>
          <a:effectLst/>
        </p:spPr>
        <p:txBody>
          <a:bodyPr wrap="none" anchor="ctr"/>
          <a:lstStyle/>
          <a:p>
            <a:pPr marL="342900" indent="-342900" algn="just"/>
            <a:r>
              <a:rPr lang="en-US" altLang="en-US" sz="2000" b="1" i="1">
                <a:solidFill>
                  <a:srgbClr val="000099"/>
                </a:solidFill>
                <a:latin typeface="Times New Roman" pitchFamily="18" charset="0"/>
                <a:cs typeface="Times New Roman" pitchFamily="18" charset="0"/>
              </a:rPr>
              <a:t>3) Những chi tiết nào cho thấy cái chết của </a:t>
            </a:r>
          </a:p>
          <a:p>
            <a:pPr marL="342900" indent="-342900" algn="just"/>
            <a:r>
              <a:rPr lang="en-US" altLang="en-US" sz="2000" b="1" i="1">
                <a:solidFill>
                  <a:srgbClr val="000099"/>
                </a:solidFill>
                <a:latin typeface="Times New Roman" pitchFamily="18" charset="0"/>
                <a:cs typeface="Times New Roman" pitchFamily="18" charset="0"/>
              </a:rPr>
              <a:t>vượn mẹ rất thương tâm?</a:t>
            </a:r>
          </a:p>
        </p:txBody>
      </p:sp>
      <p:sp>
        <p:nvSpPr>
          <p:cNvPr id="36" name="AutoShape 6"/>
          <p:cNvSpPr>
            <a:spLocks noChangeArrowheads="1"/>
          </p:cNvSpPr>
          <p:nvPr/>
        </p:nvSpPr>
        <p:spPr bwMode="auto">
          <a:xfrm>
            <a:off x="4159250" y="4700588"/>
            <a:ext cx="4895850" cy="1319212"/>
          </a:xfrm>
          <a:prstGeom prst="flowChartAlternateProcess">
            <a:avLst/>
          </a:prstGeom>
          <a:solidFill>
            <a:schemeClr val="bg1"/>
          </a:solidFill>
          <a:ln w="28575">
            <a:solidFill>
              <a:srgbClr val="000099"/>
            </a:solidFill>
            <a:miter lim="800000"/>
            <a:headEnd/>
            <a:tailEnd/>
          </a:ln>
          <a:effectLst/>
        </p:spPr>
        <p:txBody>
          <a:bodyPr wrap="none" anchor="ctr"/>
          <a:lstStyle/>
          <a:p>
            <a:pPr algn="just"/>
            <a:r>
              <a:rPr lang="en-US" altLang="en-US" sz="2000" b="1" i="1">
                <a:solidFill>
                  <a:srgbClr val="990000"/>
                </a:solidFill>
                <a:latin typeface="Times New Roman" pitchFamily="18" charset="0"/>
                <a:cs typeface="Times New Roman" pitchFamily="18" charset="0"/>
              </a:rPr>
              <a:t>   Vượn mẹ nhẹ nhàng đặt con xuống, vơ vội </a:t>
            </a:r>
          </a:p>
          <a:p>
            <a:pPr algn="just"/>
            <a:r>
              <a:rPr lang="en-US" altLang="en-US" sz="2000" b="1" i="1">
                <a:solidFill>
                  <a:srgbClr val="990000"/>
                </a:solidFill>
                <a:latin typeface="Times New Roman" pitchFamily="18" charset="0"/>
                <a:cs typeface="Times New Roman" pitchFamily="18" charset="0"/>
              </a:rPr>
              <a:t>nắm bùi nhùi gối lên đầu con, rồi nó hái cái </a:t>
            </a:r>
          </a:p>
          <a:p>
            <a:pPr algn="just"/>
            <a:r>
              <a:rPr lang="en-US" altLang="en-US" sz="2000" b="1" i="1">
                <a:solidFill>
                  <a:srgbClr val="990000"/>
                </a:solidFill>
                <a:latin typeface="Times New Roman" pitchFamily="18" charset="0"/>
                <a:cs typeface="Times New Roman" pitchFamily="18" charset="0"/>
              </a:rPr>
              <a:t>lá to, vắt sữa vào và đặt lên miệng con…</a:t>
            </a:r>
          </a:p>
        </p:txBody>
      </p:sp>
      <p:pic>
        <p:nvPicPr>
          <p:cNvPr id="37" name="Picture 9" descr="Minh hoa cau chuyen Nguoi di san va con vuon(2)"/>
          <p:cNvPicPr>
            <a:picLocks noChangeAspect="1" noChangeArrowheads="1"/>
          </p:cNvPicPr>
          <p:nvPr/>
        </p:nvPicPr>
        <p:blipFill>
          <a:blip r:embed="rId4"/>
          <a:srcRect l="833" t="48747" r="53333" b="2505"/>
          <a:stretch>
            <a:fillRect/>
          </a:stretch>
        </p:blipFill>
        <p:spPr bwMode="auto">
          <a:xfrm>
            <a:off x="76200" y="2198688"/>
            <a:ext cx="3886200" cy="4430712"/>
          </a:xfrm>
          <a:prstGeom prst="rect">
            <a:avLst/>
          </a:prstGeom>
          <a:noFill/>
          <a:ln w="2857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to="" calcmode="lin" valueType="num">
                                      <p:cBhvr>
                                        <p:cTn id="7" dur="1" fill="hold"/>
                                        <p:tgtEl>
                                          <p:spTgt spid="37"/>
                                        </p:tgtEl>
                                        <p:attrNameLst>
                                          <p:attrName/>
                                        </p:attrNameLst>
                                      </p:cBhvr>
                                    </p:anim>
                                  </p:childTnLst>
                                </p:cTn>
                              </p:par>
                            </p:childTnLst>
                          </p:cTn>
                        </p:par>
                        <p:par>
                          <p:cTn id="8" fill="hold">
                            <p:stCondLst>
                              <p:cond delay="0"/>
                            </p:stCondLst>
                            <p:childTnLst>
                              <p:par>
                                <p:cTn id="9" presetID="14" presetClass="entr" presetSubtype="1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randombar(horizontal)">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7"/>
          <p:cNvSpPr txBox="1">
            <a:spLocks noChangeArrowheads="1"/>
          </p:cNvSpPr>
          <p:nvPr/>
        </p:nvSpPr>
        <p:spPr bwMode="auto">
          <a:xfrm>
            <a:off x="5105400" y="1001713"/>
            <a:ext cx="2133600" cy="369887"/>
          </a:xfrm>
          <a:prstGeom prst="rect">
            <a:avLst/>
          </a:prstGeom>
          <a:noFill/>
          <a:ln w="9525">
            <a:noFill/>
            <a:miter lim="800000"/>
            <a:headEnd/>
            <a:tailEnd/>
          </a:ln>
          <a:effectLst/>
        </p:spPr>
        <p:txBody>
          <a:bodyPr>
            <a:spAutoFit/>
          </a:bodyPr>
          <a:lstStyle/>
          <a:p>
            <a:r>
              <a:rPr lang="en-US" altLang="en-US" b="1" i="1">
                <a:solidFill>
                  <a:srgbClr val="000099"/>
                </a:solidFill>
                <a:latin typeface="Times New Roman" pitchFamily="18" charset="0"/>
              </a:rPr>
              <a:t>Theo Lép Tôn-xtôi</a:t>
            </a:r>
          </a:p>
        </p:txBody>
      </p:sp>
      <p:grpSp>
        <p:nvGrpSpPr>
          <p:cNvPr id="12291" name="Group 9"/>
          <p:cNvGrpSpPr>
            <a:grpSpLocks/>
          </p:cNvGrpSpPr>
          <p:nvPr/>
        </p:nvGrpSpPr>
        <p:grpSpPr bwMode="auto">
          <a:xfrm>
            <a:off x="0" y="0"/>
            <a:ext cx="9144000" cy="842963"/>
            <a:chOff x="0" y="0"/>
            <a:chExt cx="9144000" cy="842665"/>
          </a:xfrm>
        </p:grpSpPr>
        <p:sp>
          <p:nvSpPr>
            <p:cNvPr id="11" name="Round Same Side Corner Rectangle 10"/>
            <p:cNvSpPr/>
            <p:nvPr/>
          </p:nvSpPr>
          <p:spPr>
            <a:xfrm>
              <a:off x="0" y="0"/>
              <a:ext cx="9144000" cy="457038"/>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endParaRPr lang="en-US" altLang="en-US" sz="2000" b="1" dirty="0" smtClean="0">
                <a:solidFill>
                  <a:srgbClr val="FFFFFF"/>
                </a:solidFill>
                <a:latin typeface="Times New Roman" pitchFamily="18" charset="0"/>
                <a:cs typeface="Times New Roman" pitchFamily="18" charset="0"/>
              </a:endParaRPr>
            </a:p>
          </p:txBody>
        </p:sp>
        <p:sp>
          <p:nvSpPr>
            <p:cNvPr id="12318" name="Text Box 5"/>
            <p:cNvSpPr txBox="1">
              <a:spLocks noChangeArrowheads="1"/>
            </p:cNvSpPr>
            <p:nvPr/>
          </p:nvSpPr>
          <p:spPr bwMode="auto">
            <a:xfrm>
              <a:off x="3810000" y="381000"/>
              <a:ext cx="1676400" cy="461665"/>
            </a:xfrm>
            <a:prstGeom prst="rect">
              <a:avLst/>
            </a:prstGeom>
            <a:noFill/>
            <a:ln w="9525">
              <a:noFill/>
              <a:miter lim="800000"/>
              <a:headEnd/>
              <a:tailEnd/>
            </a:ln>
            <a:effectLst/>
          </p:spPr>
          <p:txBody>
            <a:bodyPr>
              <a:spAutoFit/>
            </a:bodyPr>
            <a:lstStyle/>
            <a:p>
              <a:pPr>
                <a:spcBef>
                  <a:spcPct val="50000"/>
                </a:spcBef>
              </a:pPr>
              <a:r>
                <a:rPr lang="en-US" altLang="en-US" sz="2400" b="1">
                  <a:solidFill>
                    <a:srgbClr val="000099"/>
                  </a:solidFill>
                  <a:latin typeface="Times New Roman" pitchFamily="18" charset="0"/>
                </a:rPr>
                <a:t>Tập đọc</a:t>
              </a:r>
            </a:p>
          </p:txBody>
        </p:sp>
      </p:grpSp>
      <p:sp>
        <p:nvSpPr>
          <p:cNvPr id="12292" name="AutoShape 8"/>
          <p:cNvSpPr>
            <a:spLocks noChangeArrowheads="1"/>
          </p:cNvSpPr>
          <p:nvPr/>
        </p:nvSpPr>
        <p:spPr bwMode="gray">
          <a:xfrm>
            <a:off x="76200" y="38100"/>
            <a:ext cx="990600" cy="3810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altLang="en-US" sz="1600" b="1" i="1">
                <a:solidFill>
                  <a:srgbClr val="000099"/>
                </a:solidFill>
                <a:latin typeface="Times New Roman" pitchFamily="18" charset="0"/>
              </a:rPr>
              <a:t>SGK/113</a:t>
            </a:r>
          </a:p>
        </p:txBody>
      </p:sp>
      <p:sp>
        <p:nvSpPr>
          <p:cNvPr id="2" name="TextBox 1"/>
          <p:cNvSpPr txBox="1"/>
          <p:nvPr/>
        </p:nvSpPr>
        <p:spPr>
          <a:xfrm>
            <a:off x="2590800" y="685800"/>
            <a:ext cx="4114800" cy="461963"/>
          </a:xfrm>
          <a:prstGeom prst="rect">
            <a:avLst/>
          </a:prstGeom>
          <a:noFill/>
        </p:spPr>
        <p:txBody>
          <a:bodyPr>
            <a:spAutoFit/>
          </a:bodyPr>
          <a:lstStyle/>
          <a:p>
            <a:pPr>
              <a:defRPr/>
            </a:pPr>
            <a:r>
              <a:rPr lang="en-US" sz="2400" b="1" dirty="0" err="1">
                <a:effectLst>
                  <a:outerShdw blurRad="38100" dist="38100" dir="2700000" algn="tl">
                    <a:srgbClr val="000000">
                      <a:alpha val="43137"/>
                    </a:srgbClr>
                  </a:outerShdw>
                </a:effectLst>
              </a:rPr>
              <a:t>Người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đi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săn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và</a:t>
            </a:r>
            <a:r>
              <a:rPr lang="en-US" sz="2400" b="1" dirty="0">
                <a:effectLst>
                  <a:outerShdw blurRad="38100" dist="38100" dir="2700000" algn="tl">
                    <a:srgbClr val="000000">
                      <a:alpha val="43137"/>
                    </a:srgbClr>
                  </a:outerShdw>
                </a:effectLst>
              </a:rPr>
              <a:t> con </a:t>
            </a:r>
            <a:r>
              <a:rPr lang="en-US" sz="2400" b="1" dirty="0" err="1">
                <a:effectLst>
                  <a:outerShdw blurRad="38100" dist="38100" dir="2700000" algn="tl">
                    <a:srgbClr val="000000">
                      <a:alpha val="43137"/>
                    </a:srgbClr>
                  </a:outerShdw>
                </a:effectLst>
              </a:rPr>
              <a:t>vượn</a:t>
            </a:r>
            <a:endParaRPr lang="en-US" sz="2400" b="1" dirty="0">
              <a:effectLst>
                <a:outerShdw blurRad="38100" dist="38100" dir="2700000" algn="tl">
                  <a:srgbClr val="000000">
                    <a:alpha val="43137"/>
                  </a:srgbClr>
                </a:outerShdw>
              </a:effectLst>
            </a:endParaRPr>
          </a:p>
        </p:txBody>
      </p:sp>
      <p:sp>
        <p:nvSpPr>
          <p:cNvPr id="12294" name="TextBox 2"/>
          <p:cNvSpPr txBox="1">
            <a:spLocks noChangeArrowheads="1"/>
          </p:cNvSpPr>
          <p:nvPr/>
        </p:nvSpPr>
        <p:spPr bwMode="auto">
          <a:xfrm>
            <a:off x="1295400" y="1828800"/>
            <a:ext cx="1524000" cy="369888"/>
          </a:xfrm>
          <a:prstGeom prst="rect">
            <a:avLst/>
          </a:prstGeom>
          <a:noFill/>
          <a:ln w="9525">
            <a:noFill/>
            <a:miter lim="800000"/>
            <a:headEnd/>
            <a:tailEnd/>
          </a:ln>
        </p:spPr>
        <p:txBody>
          <a:bodyPr>
            <a:spAutoFit/>
          </a:bodyPr>
          <a:lstStyle/>
          <a:p>
            <a:r>
              <a:rPr lang="en-US" altLang="en-US" b="1"/>
              <a:t>Luyện đọc</a:t>
            </a:r>
          </a:p>
        </p:txBody>
      </p:sp>
      <p:sp>
        <p:nvSpPr>
          <p:cNvPr id="12295" name="TextBox 12"/>
          <p:cNvSpPr txBox="1">
            <a:spLocks noChangeArrowheads="1"/>
          </p:cNvSpPr>
          <p:nvPr/>
        </p:nvSpPr>
        <p:spPr bwMode="auto">
          <a:xfrm>
            <a:off x="5486400" y="1828800"/>
            <a:ext cx="1676400" cy="369888"/>
          </a:xfrm>
          <a:prstGeom prst="rect">
            <a:avLst/>
          </a:prstGeom>
          <a:noFill/>
          <a:ln w="9525">
            <a:noFill/>
            <a:miter lim="800000"/>
            <a:headEnd/>
            <a:tailEnd/>
          </a:ln>
        </p:spPr>
        <p:txBody>
          <a:bodyPr>
            <a:spAutoFit/>
          </a:bodyPr>
          <a:lstStyle/>
          <a:p>
            <a:r>
              <a:rPr lang="en-US" altLang="en-US" b="1"/>
              <a:t>Tìm hiểu bài</a:t>
            </a:r>
          </a:p>
        </p:txBody>
      </p:sp>
      <p:cxnSp>
        <p:nvCxnSpPr>
          <p:cNvPr id="5" name="Straight Connector 4"/>
          <p:cNvCxnSpPr/>
          <p:nvPr/>
        </p:nvCxnSpPr>
        <p:spPr>
          <a:xfrm>
            <a:off x="2667000" y="2133600"/>
            <a:ext cx="2743200"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2133600"/>
            <a:ext cx="0" cy="441960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12298" name="Text Box 10"/>
          <p:cNvSpPr txBox="1">
            <a:spLocks noChangeArrowheads="1"/>
          </p:cNvSpPr>
          <p:nvPr/>
        </p:nvSpPr>
        <p:spPr bwMode="auto">
          <a:xfrm>
            <a:off x="1066800" y="2438400"/>
            <a:ext cx="1752600" cy="369888"/>
          </a:xfrm>
          <a:prstGeom prst="rect">
            <a:avLst/>
          </a:prstGeom>
          <a:noFill/>
          <a:ln w="9525">
            <a:noFill/>
            <a:miter lim="800000"/>
            <a:headEnd/>
            <a:tailEnd/>
          </a:ln>
          <a:effectLst/>
        </p:spPr>
        <p:txBody>
          <a:bodyPr>
            <a:spAutoFit/>
          </a:bodyPr>
          <a:lstStyle/>
          <a:p>
            <a:r>
              <a:rPr lang="en-US" altLang="en-US" b="1" i="1">
                <a:solidFill>
                  <a:srgbClr val="000099"/>
                </a:solidFill>
                <a:latin typeface="Times New Roman" pitchFamily="18" charset="0"/>
                <a:cs typeface="Times New Roman" pitchFamily="18" charset="0"/>
              </a:rPr>
              <a:t>- vắt sữa</a:t>
            </a:r>
          </a:p>
        </p:txBody>
      </p:sp>
      <p:sp>
        <p:nvSpPr>
          <p:cNvPr id="12299" name="Text Box 11"/>
          <p:cNvSpPr txBox="1">
            <a:spLocks noChangeArrowheads="1"/>
          </p:cNvSpPr>
          <p:nvPr/>
        </p:nvSpPr>
        <p:spPr bwMode="auto">
          <a:xfrm>
            <a:off x="1066800" y="2743200"/>
            <a:ext cx="2514600" cy="369888"/>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giật phắt</a:t>
            </a:r>
          </a:p>
        </p:txBody>
      </p:sp>
      <p:sp>
        <p:nvSpPr>
          <p:cNvPr id="12300" name="Text Box 12"/>
          <p:cNvSpPr txBox="1">
            <a:spLocks noChangeArrowheads="1"/>
          </p:cNvSpPr>
          <p:nvPr/>
        </p:nvSpPr>
        <p:spPr bwMode="auto">
          <a:xfrm>
            <a:off x="1066800" y="3048000"/>
            <a:ext cx="2362200" cy="369888"/>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nước mắt</a:t>
            </a:r>
          </a:p>
        </p:txBody>
      </p:sp>
      <p:sp>
        <p:nvSpPr>
          <p:cNvPr id="12301" name="Text Box 26"/>
          <p:cNvSpPr txBox="1">
            <a:spLocks noChangeArrowheads="1"/>
          </p:cNvSpPr>
          <p:nvPr/>
        </p:nvSpPr>
        <p:spPr bwMode="auto">
          <a:xfrm>
            <a:off x="1066800" y="2133600"/>
            <a:ext cx="1333500" cy="369888"/>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săn bắn</a:t>
            </a:r>
          </a:p>
        </p:txBody>
      </p:sp>
      <p:sp>
        <p:nvSpPr>
          <p:cNvPr id="12302" name="Text Box 13">
            <a:hlinkClick r:id="rId2" action="ppaction://hlinksldjump"/>
          </p:cNvPr>
          <p:cNvSpPr txBox="1">
            <a:spLocks noChangeArrowheads="1"/>
          </p:cNvSpPr>
          <p:nvPr/>
        </p:nvSpPr>
        <p:spPr bwMode="auto">
          <a:xfrm>
            <a:off x="4495800" y="2209800"/>
            <a:ext cx="1066800" cy="369888"/>
          </a:xfrm>
          <a:prstGeom prst="rect">
            <a:avLst/>
          </a:prstGeom>
          <a:noFill/>
          <a:ln w="9525">
            <a:noFill/>
            <a:miter lim="800000"/>
            <a:headEnd/>
            <a:tailEnd/>
          </a:ln>
          <a:effectLst/>
        </p:spPr>
        <p:txBody>
          <a:bodyPr>
            <a:spAutoFit/>
          </a:bodyPr>
          <a:lstStyle/>
          <a:p>
            <a:r>
              <a:rPr lang="en-US" altLang="en-US" b="1" i="1">
                <a:solidFill>
                  <a:srgbClr val="990000"/>
                </a:solidFill>
                <a:latin typeface="Times New Roman" pitchFamily="18" charset="0"/>
                <a:cs typeface="Times New Roman" pitchFamily="18" charset="0"/>
              </a:rPr>
              <a:t>- tận số </a:t>
            </a:r>
          </a:p>
        </p:txBody>
      </p:sp>
      <p:sp>
        <p:nvSpPr>
          <p:cNvPr id="12303" name="Text Box 14">
            <a:hlinkClick r:id="rId3" action="ppaction://hlinksldjump"/>
          </p:cNvPr>
          <p:cNvSpPr txBox="1">
            <a:spLocks noChangeArrowheads="1"/>
          </p:cNvSpPr>
          <p:nvPr/>
        </p:nvSpPr>
        <p:spPr bwMode="auto">
          <a:xfrm>
            <a:off x="4495800" y="2514600"/>
            <a:ext cx="1066800" cy="369888"/>
          </a:xfrm>
          <a:prstGeom prst="rect">
            <a:avLst/>
          </a:prstGeom>
          <a:noFill/>
          <a:ln w="9525">
            <a:noFill/>
            <a:miter lim="800000"/>
            <a:headEnd/>
            <a:tailEnd/>
          </a:ln>
          <a:effectLst/>
        </p:spPr>
        <p:txBody>
          <a:bodyPr>
            <a:spAutoFit/>
          </a:bodyPr>
          <a:lstStyle/>
          <a:p>
            <a:r>
              <a:rPr lang="en-US" altLang="en-US" b="1" i="1">
                <a:solidFill>
                  <a:srgbClr val="990000"/>
                </a:solidFill>
                <a:latin typeface="Times New Roman" pitchFamily="18" charset="0"/>
                <a:cs typeface="Times New Roman" pitchFamily="18" charset="0"/>
              </a:rPr>
              <a:t>- nỏ</a:t>
            </a:r>
          </a:p>
        </p:txBody>
      </p:sp>
      <p:sp>
        <p:nvSpPr>
          <p:cNvPr id="12304" name="Text Box 16">
            <a:hlinkClick r:id="rId2" action="ppaction://hlinksldjump"/>
          </p:cNvPr>
          <p:cNvSpPr txBox="1">
            <a:spLocks noChangeArrowheads="1"/>
          </p:cNvSpPr>
          <p:nvPr/>
        </p:nvSpPr>
        <p:spPr bwMode="auto">
          <a:xfrm>
            <a:off x="4495800" y="2819400"/>
            <a:ext cx="1524000" cy="369888"/>
          </a:xfrm>
          <a:prstGeom prst="rect">
            <a:avLst/>
          </a:prstGeom>
          <a:noFill/>
          <a:ln w="9525">
            <a:noFill/>
            <a:miter lim="800000"/>
            <a:headEnd/>
            <a:tailEnd/>
          </a:ln>
          <a:effectLst/>
        </p:spPr>
        <p:txBody>
          <a:bodyPr>
            <a:spAutoFit/>
          </a:bodyPr>
          <a:lstStyle/>
          <a:p>
            <a:r>
              <a:rPr lang="en-US" altLang="en-US" b="1" i="1">
                <a:solidFill>
                  <a:srgbClr val="990000"/>
                </a:solidFill>
                <a:latin typeface="Times New Roman" pitchFamily="18" charset="0"/>
                <a:cs typeface="Times New Roman" pitchFamily="18" charset="0"/>
              </a:rPr>
              <a:t>- bùi nhùi</a:t>
            </a:r>
          </a:p>
        </p:txBody>
      </p:sp>
      <p:sp>
        <p:nvSpPr>
          <p:cNvPr id="12305" name="Text Box 12"/>
          <p:cNvSpPr txBox="1">
            <a:spLocks noChangeArrowheads="1"/>
          </p:cNvSpPr>
          <p:nvPr/>
        </p:nvSpPr>
        <p:spPr bwMode="auto">
          <a:xfrm>
            <a:off x="1066800" y="3363913"/>
            <a:ext cx="2362200" cy="369887"/>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cắn môi</a:t>
            </a:r>
          </a:p>
        </p:txBody>
      </p:sp>
      <p:sp>
        <p:nvSpPr>
          <p:cNvPr id="4" name="TextBox 3"/>
          <p:cNvSpPr txBox="1"/>
          <p:nvPr/>
        </p:nvSpPr>
        <p:spPr>
          <a:xfrm>
            <a:off x="76200" y="3733800"/>
            <a:ext cx="3886200" cy="1477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n-US" dirty="0"/>
              <a:t>      </a:t>
            </a:r>
            <a:r>
              <a:rPr lang="en-US" dirty="0" err="1"/>
              <a:t>Một</a:t>
            </a:r>
            <a:r>
              <a:rPr lang="en-US" dirty="0"/>
              <a:t> </a:t>
            </a:r>
            <a:r>
              <a:rPr lang="en-US" dirty="0" err="1"/>
              <a:t>hôm</a:t>
            </a:r>
            <a:r>
              <a:rPr lang="en-US" dirty="0"/>
              <a:t>, </a:t>
            </a:r>
            <a:r>
              <a:rPr lang="en-US" dirty="0" err="1"/>
              <a:t>người</a:t>
            </a:r>
            <a:r>
              <a:rPr lang="en-US" dirty="0"/>
              <a:t> </a:t>
            </a:r>
            <a:r>
              <a:rPr lang="en-US" dirty="0" err="1"/>
              <a:t>đi</a:t>
            </a:r>
            <a:r>
              <a:rPr lang="en-US" dirty="0"/>
              <a:t> </a:t>
            </a:r>
            <a:r>
              <a:rPr lang="en-US" dirty="0" err="1"/>
              <a:t>săn</a:t>
            </a:r>
            <a:r>
              <a:rPr lang="en-US" dirty="0"/>
              <a:t> </a:t>
            </a:r>
            <a:r>
              <a:rPr lang="en-US" dirty="0" err="1"/>
              <a:t>xách</a:t>
            </a:r>
            <a:r>
              <a:rPr lang="en-US" dirty="0"/>
              <a:t> </a:t>
            </a:r>
            <a:r>
              <a:rPr lang="en-US" dirty="0" err="1"/>
              <a:t>nỏ</a:t>
            </a:r>
            <a:r>
              <a:rPr lang="en-US" dirty="0"/>
              <a:t> </a:t>
            </a:r>
            <a:r>
              <a:rPr lang="en-US" dirty="0" err="1"/>
              <a:t>vào</a:t>
            </a:r>
            <a:r>
              <a:rPr lang="en-US" dirty="0"/>
              <a:t> </a:t>
            </a:r>
            <a:r>
              <a:rPr lang="en-US" dirty="0" err="1"/>
              <a:t>rừng</a:t>
            </a:r>
            <a:r>
              <a:rPr lang="en-US" dirty="0"/>
              <a:t>. </a:t>
            </a:r>
            <a:r>
              <a:rPr lang="en-US" dirty="0" err="1"/>
              <a:t>Bác</a:t>
            </a:r>
            <a:r>
              <a:rPr lang="en-US" dirty="0"/>
              <a:t> </a:t>
            </a:r>
            <a:r>
              <a:rPr lang="en-US" dirty="0" err="1"/>
              <a:t>thấy</a:t>
            </a:r>
            <a:r>
              <a:rPr lang="en-US" dirty="0"/>
              <a:t> </a:t>
            </a:r>
            <a:r>
              <a:rPr lang="en-US" dirty="0" err="1"/>
              <a:t>một</a:t>
            </a:r>
            <a:r>
              <a:rPr lang="en-US" dirty="0"/>
              <a:t> con </a:t>
            </a:r>
            <a:r>
              <a:rPr lang="en-US" dirty="0" err="1"/>
              <a:t>vượn</a:t>
            </a:r>
            <a:r>
              <a:rPr lang="en-US" dirty="0"/>
              <a:t> </a:t>
            </a:r>
            <a:r>
              <a:rPr lang="en-US" dirty="0" err="1"/>
              <a:t>lông</a:t>
            </a:r>
            <a:r>
              <a:rPr lang="en-US" dirty="0"/>
              <a:t> </a:t>
            </a:r>
            <a:r>
              <a:rPr lang="en-US" dirty="0" err="1"/>
              <a:t>xám</a:t>
            </a:r>
            <a:r>
              <a:rPr lang="en-US" dirty="0"/>
              <a:t> </a:t>
            </a:r>
            <a:r>
              <a:rPr lang="en-US" dirty="0" err="1"/>
              <a:t>đang</a:t>
            </a:r>
            <a:r>
              <a:rPr lang="en-US" dirty="0"/>
              <a:t> </a:t>
            </a:r>
            <a:r>
              <a:rPr lang="en-US" dirty="0" err="1"/>
              <a:t>ngồi</a:t>
            </a:r>
            <a:r>
              <a:rPr lang="en-US" dirty="0"/>
              <a:t> </a:t>
            </a:r>
            <a:r>
              <a:rPr lang="en-US" dirty="0" err="1"/>
              <a:t>ôm</a:t>
            </a:r>
            <a:r>
              <a:rPr lang="en-US" dirty="0"/>
              <a:t> con </a:t>
            </a:r>
            <a:r>
              <a:rPr lang="en-US" dirty="0" err="1"/>
              <a:t>trên</a:t>
            </a:r>
            <a:r>
              <a:rPr lang="en-US" dirty="0"/>
              <a:t> </a:t>
            </a:r>
            <a:r>
              <a:rPr lang="en-US" dirty="0" err="1"/>
              <a:t>tảng</a:t>
            </a:r>
            <a:r>
              <a:rPr lang="en-US" dirty="0"/>
              <a:t> </a:t>
            </a:r>
            <a:r>
              <a:rPr lang="en-US" dirty="0" err="1"/>
              <a:t>đá</a:t>
            </a:r>
            <a:r>
              <a:rPr lang="en-US" dirty="0"/>
              <a:t>. </a:t>
            </a:r>
            <a:r>
              <a:rPr lang="en-US" dirty="0" err="1"/>
              <a:t>Bác</a:t>
            </a:r>
            <a:r>
              <a:rPr lang="en-US" dirty="0"/>
              <a:t> </a:t>
            </a:r>
            <a:r>
              <a:rPr lang="en-US" dirty="0" err="1"/>
              <a:t>nhẹ</a:t>
            </a:r>
            <a:r>
              <a:rPr lang="en-US" dirty="0"/>
              <a:t> </a:t>
            </a:r>
            <a:r>
              <a:rPr lang="en-US" dirty="0" err="1"/>
              <a:t>nhàng</a:t>
            </a:r>
            <a:r>
              <a:rPr lang="en-US" dirty="0"/>
              <a:t> </a:t>
            </a:r>
            <a:r>
              <a:rPr lang="en-US" dirty="0" err="1"/>
              <a:t>rút</a:t>
            </a:r>
            <a:r>
              <a:rPr lang="en-US" dirty="0"/>
              <a:t> </a:t>
            </a:r>
            <a:r>
              <a:rPr lang="en-US" dirty="0" err="1"/>
              <a:t>mũi</a:t>
            </a:r>
            <a:r>
              <a:rPr lang="en-US" dirty="0"/>
              <a:t> </a:t>
            </a:r>
            <a:r>
              <a:rPr lang="en-US" dirty="0" err="1"/>
              <a:t>tên</a:t>
            </a:r>
            <a:r>
              <a:rPr lang="en-US" dirty="0"/>
              <a:t> </a:t>
            </a:r>
            <a:r>
              <a:rPr lang="en-US" dirty="0" err="1"/>
              <a:t>bắn</a:t>
            </a:r>
            <a:r>
              <a:rPr lang="en-US" dirty="0"/>
              <a:t> </a:t>
            </a:r>
            <a:r>
              <a:rPr lang="en-US" dirty="0" err="1"/>
              <a:t>trúng</a:t>
            </a:r>
            <a:r>
              <a:rPr lang="en-US" dirty="0"/>
              <a:t> </a:t>
            </a:r>
            <a:r>
              <a:rPr lang="en-US" dirty="0" err="1"/>
              <a:t>vượn</a:t>
            </a:r>
            <a:r>
              <a:rPr lang="en-US" dirty="0"/>
              <a:t> </a:t>
            </a:r>
            <a:r>
              <a:rPr lang="en-US" dirty="0" err="1"/>
              <a:t>mẹ</a:t>
            </a:r>
            <a:r>
              <a:rPr lang="en-US" dirty="0"/>
              <a:t>.</a:t>
            </a:r>
          </a:p>
        </p:txBody>
      </p:sp>
      <p:cxnSp>
        <p:nvCxnSpPr>
          <p:cNvPr id="8" name="Straight Connector 7"/>
          <p:cNvCxnSpPr/>
          <p:nvPr/>
        </p:nvCxnSpPr>
        <p:spPr>
          <a:xfrm flipH="1">
            <a:off x="1219200" y="4343400"/>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886200" y="4648200"/>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09800" y="4953000"/>
            <a:ext cx="76200" cy="258763"/>
          </a:xfrm>
          <a:prstGeom prst="line">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6200" y="5303838"/>
            <a:ext cx="3886200" cy="120173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n-US" dirty="0"/>
              <a:t>      </a:t>
            </a:r>
            <a:r>
              <a:rPr lang="en-US" dirty="0" err="1"/>
              <a:t>Vượn</a:t>
            </a:r>
            <a:r>
              <a:rPr lang="en-US" dirty="0"/>
              <a:t> </a:t>
            </a:r>
            <a:r>
              <a:rPr lang="en-US" dirty="0" err="1"/>
              <a:t>mẹ</a:t>
            </a:r>
            <a:r>
              <a:rPr lang="en-US" dirty="0"/>
              <a:t> </a:t>
            </a:r>
            <a:r>
              <a:rPr lang="en-US" dirty="0" err="1"/>
              <a:t>giật</a:t>
            </a:r>
            <a:r>
              <a:rPr lang="en-US" dirty="0"/>
              <a:t> </a:t>
            </a:r>
            <a:r>
              <a:rPr lang="en-US" dirty="0" err="1"/>
              <a:t>mình</a:t>
            </a:r>
            <a:r>
              <a:rPr lang="en-US" dirty="0"/>
              <a:t>, </a:t>
            </a:r>
            <a:r>
              <a:rPr lang="en-US" dirty="0" err="1"/>
              <a:t>hết</a:t>
            </a:r>
            <a:r>
              <a:rPr lang="en-US" dirty="0"/>
              <a:t> </a:t>
            </a:r>
            <a:r>
              <a:rPr lang="en-US" dirty="0" err="1"/>
              <a:t>nhìn</a:t>
            </a:r>
            <a:r>
              <a:rPr lang="en-US" dirty="0"/>
              <a:t> </a:t>
            </a:r>
            <a:r>
              <a:rPr lang="en-US" dirty="0" err="1"/>
              <a:t>mũi</a:t>
            </a:r>
            <a:r>
              <a:rPr lang="en-US" dirty="0"/>
              <a:t> </a:t>
            </a:r>
            <a:r>
              <a:rPr lang="en-US" dirty="0" err="1"/>
              <a:t>tên</a:t>
            </a:r>
            <a:r>
              <a:rPr lang="en-US" dirty="0"/>
              <a:t> </a:t>
            </a:r>
            <a:r>
              <a:rPr lang="en-US" dirty="0" err="1"/>
              <a:t>lại</a:t>
            </a:r>
            <a:r>
              <a:rPr lang="en-US" dirty="0"/>
              <a:t> </a:t>
            </a:r>
            <a:r>
              <a:rPr lang="en-US" dirty="0" err="1"/>
              <a:t>nhìn</a:t>
            </a:r>
            <a:r>
              <a:rPr lang="en-US" dirty="0"/>
              <a:t> </a:t>
            </a:r>
            <a:r>
              <a:rPr lang="en-US" dirty="0" err="1"/>
              <a:t>về</a:t>
            </a:r>
            <a:r>
              <a:rPr lang="en-US" dirty="0"/>
              <a:t> </a:t>
            </a:r>
            <a:r>
              <a:rPr lang="en-US" dirty="0" err="1"/>
              <a:t>phía</a:t>
            </a:r>
            <a:r>
              <a:rPr lang="en-US" dirty="0"/>
              <a:t> </a:t>
            </a:r>
            <a:r>
              <a:rPr lang="en-US" dirty="0" err="1"/>
              <a:t>người</a:t>
            </a:r>
            <a:r>
              <a:rPr lang="en-US" dirty="0"/>
              <a:t> </a:t>
            </a:r>
            <a:r>
              <a:rPr lang="en-US" dirty="0" err="1"/>
              <a:t>đi</a:t>
            </a:r>
            <a:r>
              <a:rPr lang="en-US" dirty="0"/>
              <a:t> </a:t>
            </a:r>
            <a:r>
              <a:rPr lang="en-US" dirty="0" err="1"/>
              <a:t>săn</a:t>
            </a:r>
            <a:r>
              <a:rPr lang="en-US" dirty="0"/>
              <a:t> </a:t>
            </a:r>
            <a:r>
              <a:rPr lang="en-US" dirty="0" err="1"/>
              <a:t>bằng</a:t>
            </a:r>
            <a:r>
              <a:rPr lang="en-US" dirty="0"/>
              <a:t> </a:t>
            </a:r>
            <a:r>
              <a:rPr lang="en-US" dirty="0" err="1"/>
              <a:t>đôi</a:t>
            </a:r>
            <a:r>
              <a:rPr lang="en-US" dirty="0"/>
              <a:t> </a:t>
            </a:r>
            <a:r>
              <a:rPr lang="en-US" dirty="0" err="1"/>
              <a:t>mắt</a:t>
            </a:r>
            <a:r>
              <a:rPr lang="en-US" dirty="0"/>
              <a:t> </a:t>
            </a:r>
            <a:r>
              <a:rPr lang="en-US" dirty="0" err="1"/>
              <a:t>căm</a:t>
            </a:r>
            <a:r>
              <a:rPr lang="en-US" dirty="0"/>
              <a:t> </a:t>
            </a:r>
            <a:r>
              <a:rPr lang="en-US" dirty="0" err="1"/>
              <a:t>giận</a:t>
            </a:r>
            <a:r>
              <a:rPr lang="en-US" dirty="0"/>
              <a:t>. </a:t>
            </a:r>
            <a:r>
              <a:rPr lang="en-US" dirty="0" err="1"/>
              <a:t>Máu</a:t>
            </a:r>
            <a:r>
              <a:rPr lang="en-US" dirty="0"/>
              <a:t> ở </a:t>
            </a:r>
            <a:r>
              <a:rPr lang="en-US" dirty="0" err="1"/>
              <a:t>vết</a:t>
            </a:r>
            <a:r>
              <a:rPr lang="en-US" dirty="0"/>
              <a:t> </a:t>
            </a:r>
            <a:r>
              <a:rPr lang="en-US" dirty="0" err="1"/>
              <a:t>thương</a:t>
            </a:r>
            <a:r>
              <a:rPr lang="en-US" dirty="0"/>
              <a:t> </a:t>
            </a:r>
            <a:r>
              <a:rPr lang="en-US" dirty="0" err="1"/>
              <a:t>rỉ</a:t>
            </a:r>
            <a:r>
              <a:rPr lang="en-US" dirty="0"/>
              <a:t> </a:t>
            </a:r>
            <a:r>
              <a:rPr lang="en-US" dirty="0" err="1"/>
              <a:t>ra</a:t>
            </a:r>
            <a:r>
              <a:rPr lang="en-US" dirty="0"/>
              <a:t>  </a:t>
            </a:r>
            <a:r>
              <a:rPr lang="en-US" dirty="0" err="1"/>
              <a:t>loang</a:t>
            </a:r>
            <a:r>
              <a:rPr lang="en-US" dirty="0"/>
              <a:t> </a:t>
            </a:r>
            <a:r>
              <a:rPr lang="en-US" dirty="0" err="1"/>
              <a:t>khắp</a:t>
            </a:r>
            <a:r>
              <a:rPr lang="en-US" dirty="0"/>
              <a:t> </a:t>
            </a:r>
            <a:r>
              <a:rPr lang="en-US" dirty="0" err="1"/>
              <a:t>ngực</a:t>
            </a:r>
            <a:r>
              <a:rPr lang="en-US" dirty="0"/>
              <a:t>.</a:t>
            </a:r>
          </a:p>
        </p:txBody>
      </p:sp>
      <p:cxnSp>
        <p:nvCxnSpPr>
          <p:cNvPr id="32" name="Straight Connector 31"/>
          <p:cNvCxnSpPr/>
          <p:nvPr/>
        </p:nvCxnSpPr>
        <p:spPr>
          <a:xfrm flipH="1">
            <a:off x="990600" y="5614988"/>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746250" y="6200775"/>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3657600" y="6242050"/>
            <a:ext cx="76200" cy="258763"/>
          </a:xfrm>
          <a:prstGeom prst="line">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AutoShape 5"/>
          <p:cNvSpPr>
            <a:spLocks noChangeArrowheads="1"/>
          </p:cNvSpPr>
          <p:nvPr/>
        </p:nvSpPr>
        <p:spPr bwMode="auto">
          <a:xfrm>
            <a:off x="4132263" y="3352800"/>
            <a:ext cx="4922837" cy="1001713"/>
          </a:xfrm>
          <a:prstGeom prst="flowChartAlternateProcess">
            <a:avLst/>
          </a:prstGeom>
          <a:solidFill>
            <a:schemeClr val="bg1"/>
          </a:solidFill>
          <a:ln w="28575">
            <a:solidFill>
              <a:srgbClr val="990000"/>
            </a:solidFill>
            <a:miter lim="800000"/>
            <a:headEnd/>
            <a:tailEnd/>
          </a:ln>
          <a:effectLst/>
        </p:spPr>
        <p:txBody>
          <a:bodyPr wrap="none" anchor="ctr"/>
          <a:lstStyle/>
          <a:p>
            <a:pPr marL="342900" indent="-342900"/>
            <a:r>
              <a:rPr lang="en-US" altLang="en-US" sz="2000" b="1" i="1">
                <a:solidFill>
                  <a:srgbClr val="000099"/>
                </a:solidFill>
                <a:latin typeface="Times New Roman" pitchFamily="18" charset="0"/>
                <a:cs typeface="Times New Roman" pitchFamily="18" charset="0"/>
              </a:rPr>
              <a:t>4) Chứng kiến cái chết của vượn mẹ, bác thợ</a:t>
            </a:r>
          </a:p>
          <a:p>
            <a:pPr marL="342900" indent="-342900"/>
            <a:r>
              <a:rPr lang="en-US" altLang="en-US" sz="2000" b="1" i="1">
                <a:solidFill>
                  <a:srgbClr val="000099"/>
                </a:solidFill>
                <a:latin typeface="Times New Roman" pitchFamily="18" charset="0"/>
                <a:cs typeface="Times New Roman" pitchFamily="18" charset="0"/>
              </a:rPr>
              <a:t> săn đã làm gì?</a:t>
            </a:r>
          </a:p>
        </p:txBody>
      </p:sp>
      <p:sp>
        <p:nvSpPr>
          <p:cNvPr id="36" name="AutoShape 6"/>
          <p:cNvSpPr>
            <a:spLocks noChangeArrowheads="1"/>
          </p:cNvSpPr>
          <p:nvPr/>
        </p:nvSpPr>
        <p:spPr bwMode="auto">
          <a:xfrm>
            <a:off x="4159250" y="4700588"/>
            <a:ext cx="4895850" cy="1319212"/>
          </a:xfrm>
          <a:prstGeom prst="flowChartAlternateProcess">
            <a:avLst/>
          </a:prstGeom>
          <a:solidFill>
            <a:schemeClr val="bg1"/>
          </a:solidFill>
          <a:ln w="28575">
            <a:solidFill>
              <a:srgbClr val="000099"/>
            </a:solidFill>
            <a:miter lim="800000"/>
            <a:headEnd/>
            <a:tailEnd/>
          </a:ln>
          <a:effectLst/>
        </p:spPr>
        <p:txBody>
          <a:bodyPr wrap="none" anchor="ctr"/>
          <a:lstStyle/>
          <a:p>
            <a:r>
              <a:rPr lang="en-US" altLang="en-US" sz="2000" b="1" i="1">
                <a:solidFill>
                  <a:srgbClr val="990000"/>
                </a:solidFill>
                <a:latin typeface="Times New Roman" pitchFamily="18" charset="0"/>
                <a:cs typeface="Times New Roman" pitchFamily="18" charset="0"/>
              </a:rPr>
              <a:t>   Bác đứng lặng, chảy nước mắt, cắn môi, </a:t>
            </a:r>
          </a:p>
          <a:p>
            <a:r>
              <a:rPr lang="en-US" altLang="en-US" sz="2000" b="1" i="1">
                <a:solidFill>
                  <a:srgbClr val="990000"/>
                </a:solidFill>
                <a:latin typeface="Times New Roman" pitchFamily="18" charset="0"/>
                <a:cs typeface="Times New Roman" pitchFamily="18" charset="0"/>
              </a:rPr>
              <a:t>bẻ gãy nỏ rồi lẳng lặng ra về. Từ đó, bác </a:t>
            </a:r>
          </a:p>
          <a:p>
            <a:r>
              <a:rPr lang="en-US" altLang="en-US" sz="2000" b="1" i="1">
                <a:solidFill>
                  <a:srgbClr val="990000"/>
                </a:solidFill>
                <a:latin typeface="Times New Roman" pitchFamily="18" charset="0"/>
                <a:cs typeface="Times New Roman" pitchFamily="18" charset="0"/>
              </a:rPr>
              <a:t>không bao giờ đi săn nữa.</a:t>
            </a:r>
          </a:p>
        </p:txBody>
      </p:sp>
      <p:pic>
        <p:nvPicPr>
          <p:cNvPr id="38" name="Picture 10" descr="Minh hoa cau chuyen Nguoi di san va con vuon(2)"/>
          <p:cNvPicPr>
            <a:picLocks noChangeAspect="1" noChangeArrowheads="1"/>
          </p:cNvPicPr>
          <p:nvPr/>
        </p:nvPicPr>
        <p:blipFill>
          <a:blip r:embed="rId4"/>
          <a:srcRect l="50000" t="48747" r="1666" b="1422"/>
          <a:stretch>
            <a:fillRect/>
          </a:stretch>
        </p:blipFill>
        <p:spPr bwMode="auto">
          <a:xfrm>
            <a:off x="76200" y="2209800"/>
            <a:ext cx="3886200" cy="4419600"/>
          </a:xfrm>
          <a:prstGeom prst="rect">
            <a:avLst/>
          </a:prstGeom>
          <a:noFill/>
          <a:ln w="2857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7"/>
          <p:cNvSpPr txBox="1">
            <a:spLocks noChangeArrowheads="1"/>
          </p:cNvSpPr>
          <p:nvPr/>
        </p:nvSpPr>
        <p:spPr bwMode="auto">
          <a:xfrm>
            <a:off x="5105400" y="1001713"/>
            <a:ext cx="2133600" cy="369887"/>
          </a:xfrm>
          <a:prstGeom prst="rect">
            <a:avLst/>
          </a:prstGeom>
          <a:noFill/>
          <a:ln w="9525">
            <a:noFill/>
            <a:miter lim="800000"/>
            <a:headEnd/>
            <a:tailEnd/>
          </a:ln>
          <a:effectLst/>
        </p:spPr>
        <p:txBody>
          <a:bodyPr>
            <a:spAutoFit/>
          </a:bodyPr>
          <a:lstStyle/>
          <a:p>
            <a:r>
              <a:rPr lang="en-US" altLang="en-US" b="1" i="1">
                <a:solidFill>
                  <a:srgbClr val="000099"/>
                </a:solidFill>
                <a:latin typeface="Times New Roman" pitchFamily="18" charset="0"/>
              </a:rPr>
              <a:t>Theo Lép Tôn-xtôi</a:t>
            </a:r>
          </a:p>
        </p:txBody>
      </p:sp>
      <p:grpSp>
        <p:nvGrpSpPr>
          <p:cNvPr id="13315" name="Group 9"/>
          <p:cNvGrpSpPr>
            <a:grpSpLocks/>
          </p:cNvGrpSpPr>
          <p:nvPr/>
        </p:nvGrpSpPr>
        <p:grpSpPr bwMode="auto">
          <a:xfrm>
            <a:off x="0" y="0"/>
            <a:ext cx="9144000" cy="842963"/>
            <a:chOff x="0" y="0"/>
            <a:chExt cx="9144000" cy="842665"/>
          </a:xfrm>
        </p:grpSpPr>
        <p:sp>
          <p:nvSpPr>
            <p:cNvPr id="11" name="Round Same Side Corner Rectangle 10"/>
            <p:cNvSpPr/>
            <p:nvPr/>
          </p:nvSpPr>
          <p:spPr>
            <a:xfrm>
              <a:off x="0" y="0"/>
              <a:ext cx="9144000" cy="457038"/>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en-US" sz="2000" b="1" dirty="0" err="1" smtClean="0">
                  <a:solidFill>
                    <a:srgbClr val="FFFFFF"/>
                  </a:solidFill>
                  <a:latin typeface="Times New Roman" pitchFamily="18" charset="0"/>
                  <a:cs typeface="Times New Roman" pitchFamily="18" charset="0"/>
                </a:rPr>
                <a:t>Thứ</a:t>
              </a:r>
              <a:r>
                <a:rPr lang="en-US" altLang="en-US" sz="2000" b="1" dirty="0" smtClean="0">
                  <a:solidFill>
                    <a:srgbClr val="FFFFFF"/>
                  </a:solidFill>
                  <a:latin typeface="Times New Roman" pitchFamily="18" charset="0"/>
                  <a:cs typeface="Times New Roman" pitchFamily="18" charset="0"/>
                </a:rPr>
                <a:t> </a:t>
              </a:r>
              <a:r>
                <a:rPr lang="en-US" altLang="en-US" sz="2000" b="1" dirty="0" err="1" smtClean="0">
                  <a:solidFill>
                    <a:srgbClr val="FFFFFF"/>
                  </a:solidFill>
                  <a:latin typeface="Times New Roman" pitchFamily="18" charset="0"/>
                  <a:cs typeface="Times New Roman" pitchFamily="18" charset="0"/>
                </a:rPr>
                <a:t>hai</a:t>
              </a:r>
              <a:r>
                <a:rPr lang="en-US" altLang="en-US" sz="2000" b="1" dirty="0" smtClean="0">
                  <a:solidFill>
                    <a:srgbClr val="FFFFFF"/>
                  </a:solidFill>
                  <a:latin typeface="Times New Roman" pitchFamily="18" charset="0"/>
                  <a:cs typeface="Times New Roman" pitchFamily="18" charset="0"/>
                </a:rPr>
                <a:t> </a:t>
              </a:r>
              <a:r>
                <a:rPr lang="en-US" altLang="en-US" sz="2000" b="1" dirty="0" err="1" smtClean="0">
                  <a:solidFill>
                    <a:srgbClr val="FFFFFF"/>
                  </a:solidFill>
                  <a:latin typeface="Times New Roman" pitchFamily="18" charset="0"/>
                  <a:cs typeface="Times New Roman" pitchFamily="18" charset="0"/>
                </a:rPr>
                <a:t>ngày</a:t>
              </a:r>
              <a:r>
                <a:rPr lang="en-US" altLang="en-US" sz="2000" b="1" dirty="0" smtClean="0">
                  <a:solidFill>
                    <a:srgbClr val="FFFFFF"/>
                  </a:solidFill>
                  <a:latin typeface="Times New Roman" pitchFamily="18" charset="0"/>
                  <a:cs typeface="Times New Roman" pitchFamily="18" charset="0"/>
                </a:rPr>
                <a:t> 14 </a:t>
              </a:r>
              <a:r>
                <a:rPr lang="en-US" altLang="en-US" sz="2000" b="1" dirty="0" err="1" smtClean="0">
                  <a:solidFill>
                    <a:srgbClr val="FFFFFF"/>
                  </a:solidFill>
                  <a:latin typeface="Times New Roman" pitchFamily="18" charset="0"/>
                  <a:cs typeface="Times New Roman" pitchFamily="18" charset="0"/>
                </a:rPr>
                <a:t>tháng</a:t>
              </a:r>
              <a:r>
                <a:rPr lang="en-US" altLang="en-US" sz="2000" b="1" dirty="0" smtClean="0">
                  <a:solidFill>
                    <a:srgbClr val="FFFFFF"/>
                  </a:solidFill>
                  <a:latin typeface="Times New Roman" pitchFamily="18" charset="0"/>
                  <a:cs typeface="Times New Roman" pitchFamily="18" charset="0"/>
                </a:rPr>
                <a:t>  4 </a:t>
              </a:r>
              <a:r>
                <a:rPr lang="en-US" altLang="en-US" sz="2000" b="1" dirty="0" err="1" smtClean="0">
                  <a:solidFill>
                    <a:srgbClr val="FFFFFF"/>
                  </a:solidFill>
                  <a:latin typeface="Times New Roman" pitchFamily="18" charset="0"/>
                  <a:cs typeface="Times New Roman" pitchFamily="18" charset="0"/>
                </a:rPr>
                <a:t>năm</a:t>
              </a:r>
              <a:r>
                <a:rPr lang="en-US" altLang="en-US" sz="2000" b="1" dirty="0" smtClean="0">
                  <a:solidFill>
                    <a:srgbClr val="FFFFFF"/>
                  </a:solidFill>
                  <a:latin typeface="Times New Roman" pitchFamily="18" charset="0"/>
                  <a:cs typeface="Times New Roman" pitchFamily="18" charset="0"/>
                </a:rPr>
                <a:t> 2014</a:t>
              </a:r>
            </a:p>
          </p:txBody>
        </p:sp>
        <p:sp>
          <p:nvSpPr>
            <p:cNvPr id="13342" name="Text Box 5"/>
            <p:cNvSpPr txBox="1">
              <a:spLocks noChangeArrowheads="1"/>
            </p:cNvSpPr>
            <p:nvPr/>
          </p:nvSpPr>
          <p:spPr bwMode="auto">
            <a:xfrm>
              <a:off x="3810000" y="381000"/>
              <a:ext cx="1676400" cy="461665"/>
            </a:xfrm>
            <a:prstGeom prst="rect">
              <a:avLst/>
            </a:prstGeom>
            <a:noFill/>
            <a:ln w="9525">
              <a:noFill/>
              <a:miter lim="800000"/>
              <a:headEnd/>
              <a:tailEnd/>
            </a:ln>
            <a:effectLst/>
          </p:spPr>
          <p:txBody>
            <a:bodyPr>
              <a:spAutoFit/>
            </a:bodyPr>
            <a:lstStyle/>
            <a:p>
              <a:pPr>
                <a:spcBef>
                  <a:spcPct val="50000"/>
                </a:spcBef>
              </a:pPr>
              <a:r>
                <a:rPr lang="en-US" altLang="en-US" sz="2400" b="1">
                  <a:solidFill>
                    <a:srgbClr val="000099"/>
                  </a:solidFill>
                  <a:latin typeface="Times New Roman" pitchFamily="18" charset="0"/>
                </a:rPr>
                <a:t>Tập đọc</a:t>
              </a:r>
            </a:p>
          </p:txBody>
        </p:sp>
      </p:grpSp>
      <p:sp>
        <p:nvSpPr>
          <p:cNvPr id="13316" name="AutoShape 8"/>
          <p:cNvSpPr>
            <a:spLocks noChangeArrowheads="1"/>
          </p:cNvSpPr>
          <p:nvPr/>
        </p:nvSpPr>
        <p:spPr bwMode="gray">
          <a:xfrm>
            <a:off x="76200" y="38100"/>
            <a:ext cx="990600" cy="3810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altLang="en-US" sz="1600" b="1" i="1">
                <a:solidFill>
                  <a:srgbClr val="000099"/>
                </a:solidFill>
                <a:latin typeface="Times New Roman" pitchFamily="18" charset="0"/>
              </a:rPr>
              <a:t>SGK/113</a:t>
            </a:r>
          </a:p>
        </p:txBody>
      </p:sp>
      <p:sp>
        <p:nvSpPr>
          <p:cNvPr id="2" name="TextBox 1"/>
          <p:cNvSpPr txBox="1"/>
          <p:nvPr/>
        </p:nvSpPr>
        <p:spPr>
          <a:xfrm>
            <a:off x="2590800" y="685800"/>
            <a:ext cx="4114800" cy="461963"/>
          </a:xfrm>
          <a:prstGeom prst="rect">
            <a:avLst/>
          </a:prstGeom>
          <a:noFill/>
        </p:spPr>
        <p:txBody>
          <a:bodyPr>
            <a:spAutoFit/>
          </a:bodyPr>
          <a:lstStyle/>
          <a:p>
            <a:pPr>
              <a:defRPr/>
            </a:pPr>
            <a:r>
              <a:rPr lang="en-US" sz="2400" b="1" dirty="0" err="1">
                <a:effectLst>
                  <a:outerShdw blurRad="38100" dist="38100" dir="2700000" algn="tl">
                    <a:srgbClr val="000000">
                      <a:alpha val="43137"/>
                    </a:srgbClr>
                  </a:outerShdw>
                </a:effectLst>
              </a:rPr>
              <a:t>Người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đi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săn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và</a:t>
            </a:r>
            <a:r>
              <a:rPr lang="en-US" sz="2400" b="1" dirty="0">
                <a:effectLst>
                  <a:outerShdw blurRad="38100" dist="38100" dir="2700000" algn="tl">
                    <a:srgbClr val="000000">
                      <a:alpha val="43137"/>
                    </a:srgbClr>
                  </a:outerShdw>
                </a:effectLst>
              </a:rPr>
              <a:t> con </a:t>
            </a:r>
            <a:r>
              <a:rPr lang="en-US" sz="2400" b="1" dirty="0" err="1">
                <a:effectLst>
                  <a:outerShdw blurRad="38100" dist="38100" dir="2700000" algn="tl">
                    <a:srgbClr val="000000">
                      <a:alpha val="43137"/>
                    </a:srgbClr>
                  </a:outerShdw>
                </a:effectLst>
              </a:rPr>
              <a:t>vượn</a:t>
            </a:r>
            <a:endParaRPr lang="en-US" sz="2400" b="1" dirty="0">
              <a:effectLst>
                <a:outerShdw blurRad="38100" dist="38100" dir="2700000" algn="tl">
                  <a:srgbClr val="000000">
                    <a:alpha val="43137"/>
                  </a:srgbClr>
                </a:outerShdw>
              </a:effectLst>
            </a:endParaRPr>
          </a:p>
        </p:txBody>
      </p:sp>
      <p:sp>
        <p:nvSpPr>
          <p:cNvPr id="13318" name="TextBox 2"/>
          <p:cNvSpPr txBox="1">
            <a:spLocks noChangeArrowheads="1"/>
          </p:cNvSpPr>
          <p:nvPr/>
        </p:nvSpPr>
        <p:spPr bwMode="auto">
          <a:xfrm>
            <a:off x="1295400" y="1828800"/>
            <a:ext cx="1524000" cy="369888"/>
          </a:xfrm>
          <a:prstGeom prst="rect">
            <a:avLst/>
          </a:prstGeom>
          <a:noFill/>
          <a:ln w="9525">
            <a:noFill/>
            <a:miter lim="800000"/>
            <a:headEnd/>
            <a:tailEnd/>
          </a:ln>
        </p:spPr>
        <p:txBody>
          <a:bodyPr>
            <a:spAutoFit/>
          </a:bodyPr>
          <a:lstStyle/>
          <a:p>
            <a:r>
              <a:rPr lang="en-US" altLang="en-US" b="1"/>
              <a:t>Luyện đọc</a:t>
            </a:r>
          </a:p>
        </p:txBody>
      </p:sp>
      <p:sp>
        <p:nvSpPr>
          <p:cNvPr id="13319" name="TextBox 12"/>
          <p:cNvSpPr txBox="1">
            <a:spLocks noChangeArrowheads="1"/>
          </p:cNvSpPr>
          <p:nvPr/>
        </p:nvSpPr>
        <p:spPr bwMode="auto">
          <a:xfrm>
            <a:off x="5486400" y="1828800"/>
            <a:ext cx="1676400" cy="369888"/>
          </a:xfrm>
          <a:prstGeom prst="rect">
            <a:avLst/>
          </a:prstGeom>
          <a:noFill/>
          <a:ln w="9525">
            <a:noFill/>
            <a:miter lim="800000"/>
            <a:headEnd/>
            <a:tailEnd/>
          </a:ln>
        </p:spPr>
        <p:txBody>
          <a:bodyPr>
            <a:spAutoFit/>
          </a:bodyPr>
          <a:lstStyle/>
          <a:p>
            <a:r>
              <a:rPr lang="en-US" altLang="en-US" b="1"/>
              <a:t>Tìm hiểu bài</a:t>
            </a:r>
          </a:p>
        </p:txBody>
      </p:sp>
      <p:cxnSp>
        <p:nvCxnSpPr>
          <p:cNvPr id="5" name="Straight Connector 4"/>
          <p:cNvCxnSpPr/>
          <p:nvPr/>
        </p:nvCxnSpPr>
        <p:spPr>
          <a:xfrm>
            <a:off x="2667000" y="2133600"/>
            <a:ext cx="2743200"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2133600"/>
            <a:ext cx="0" cy="441960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13322" name="Text Box 10"/>
          <p:cNvSpPr txBox="1">
            <a:spLocks noChangeArrowheads="1"/>
          </p:cNvSpPr>
          <p:nvPr/>
        </p:nvSpPr>
        <p:spPr bwMode="auto">
          <a:xfrm>
            <a:off x="1066800" y="2438400"/>
            <a:ext cx="1752600" cy="369888"/>
          </a:xfrm>
          <a:prstGeom prst="rect">
            <a:avLst/>
          </a:prstGeom>
          <a:noFill/>
          <a:ln w="9525">
            <a:noFill/>
            <a:miter lim="800000"/>
            <a:headEnd/>
            <a:tailEnd/>
          </a:ln>
          <a:effectLst/>
        </p:spPr>
        <p:txBody>
          <a:bodyPr>
            <a:spAutoFit/>
          </a:bodyPr>
          <a:lstStyle/>
          <a:p>
            <a:r>
              <a:rPr lang="en-US" altLang="en-US" b="1" i="1">
                <a:solidFill>
                  <a:srgbClr val="000099"/>
                </a:solidFill>
                <a:latin typeface="Times New Roman" pitchFamily="18" charset="0"/>
                <a:cs typeface="Times New Roman" pitchFamily="18" charset="0"/>
              </a:rPr>
              <a:t>- vắt sữa</a:t>
            </a:r>
          </a:p>
        </p:txBody>
      </p:sp>
      <p:sp>
        <p:nvSpPr>
          <p:cNvPr id="13323" name="Text Box 11"/>
          <p:cNvSpPr txBox="1">
            <a:spLocks noChangeArrowheads="1"/>
          </p:cNvSpPr>
          <p:nvPr/>
        </p:nvSpPr>
        <p:spPr bwMode="auto">
          <a:xfrm>
            <a:off x="1066800" y="2743200"/>
            <a:ext cx="2514600" cy="369888"/>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giật phắt</a:t>
            </a:r>
          </a:p>
        </p:txBody>
      </p:sp>
      <p:sp>
        <p:nvSpPr>
          <p:cNvPr id="13324" name="Text Box 12"/>
          <p:cNvSpPr txBox="1">
            <a:spLocks noChangeArrowheads="1"/>
          </p:cNvSpPr>
          <p:nvPr/>
        </p:nvSpPr>
        <p:spPr bwMode="auto">
          <a:xfrm>
            <a:off x="1066800" y="3048000"/>
            <a:ext cx="2362200" cy="369888"/>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nước mắt</a:t>
            </a:r>
          </a:p>
        </p:txBody>
      </p:sp>
      <p:sp>
        <p:nvSpPr>
          <p:cNvPr id="13325" name="Text Box 26"/>
          <p:cNvSpPr txBox="1">
            <a:spLocks noChangeArrowheads="1"/>
          </p:cNvSpPr>
          <p:nvPr/>
        </p:nvSpPr>
        <p:spPr bwMode="auto">
          <a:xfrm>
            <a:off x="1066800" y="2133600"/>
            <a:ext cx="1333500" cy="369888"/>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săn bắn</a:t>
            </a:r>
          </a:p>
        </p:txBody>
      </p:sp>
      <p:sp>
        <p:nvSpPr>
          <p:cNvPr id="13326" name="Text Box 13">
            <a:hlinkClick r:id="rId2" action="ppaction://hlinksldjump"/>
          </p:cNvPr>
          <p:cNvSpPr txBox="1">
            <a:spLocks noChangeArrowheads="1"/>
          </p:cNvSpPr>
          <p:nvPr/>
        </p:nvSpPr>
        <p:spPr bwMode="auto">
          <a:xfrm>
            <a:off x="4495800" y="2209800"/>
            <a:ext cx="1066800" cy="369888"/>
          </a:xfrm>
          <a:prstGeom prst="rect">
            <a:avLst/>
          </a:prstGeom>
          <a:noFill/>
          <a:ln w="9525">
            <a:noFill/>
            <a:miter lim="800000"/>
            <a:headEnd/>
            <a:tailEnd/>
          </a:ln>
          <a:effectLst/>
        </p:spPr>
        <p:txBody>
          <a:bodyPr>
            <a:spAutoFit/>
          </a:bodyPr>
          <a:lstStyle/>
          <a:p>
            <a:r>
              <a:rPr lang="en-US" altLang="en-US" b="1" i="1">
                <a:solidFill>
                  <a:srgbClr val="990000"/>
                </a:solidFill>
                <a:latin typeface="Times New Roman" pitchFamily="18" charset="0"/>
                <a:cs typeface="Times New Roman" pitchFamily="18" charset="0"/>
              </a:rPr>
              <a:t>- tận số </a:t>
            </a:r>
          </a:p>
        </p:txBody>
      </p:sp>
      <p:sp>
        <p:nvSpPr>
          <p:cNvPr id="13327" name="Text Box 14">
            <a:hlinkClick r:id="rId3" action="ppaction://hlinksldjump"/>
          </p:cNvPr>
          <p:cNvSpPr txBox="1">
            <a:spLocks noChangeArrowheads="1"/>
          </p:cNvSpPr>
          <p:nvPr/>
        </p:nvSpPr>
        <p:spPr bwMode="auto">
          <a:xfrm>
            <a:off x="4495800" y="2514600"/>
            <a:ext cx="1066800" cy="369888"/>
          </a:xfrm>
          <a:prstGeom prst="rect">
            <a:avLst/>
          </a:prstGeom>
          <a:noFill/>
          <a:ln w="9525">
            <a:noFill/>
            <a:miter lim="800000"/>
            <a:headEnd/>
            <a:tailEnd/>
          </a:ln>
          <a:effectLst/>
        </p:spPr>
        <p:txBody>
          <a:bodyPr>
            <a:spAutoFit/>
          </a:bodyPr>
          <a:lstStyle/>
          <a:p>
            <a:r>
              <a:rPr lang="en-US" altLang="en-US" b="1" i="1">
                <a:solidFill>
                  <a:srgbClr val="990000"/>
                </a:solidFill>
                <a:latin typeface="Times New Roman" pitchFamily="18" charset="0"/>
                <a:cs typeface="Times New Roman" pitchFamily="18" charset="0"/>
              </a:rPr>
              <a:t>- nỏ</a:t>
            </a:r>
          </a:p>
        </p:txBody>
      </p:sp>
      <p:sp>
        <p:nvSpPr>
          <p:cNvPr id="13328" name="Text Box 16">
            <a:hlinkClick r:id="rId2" action="ppaction://hlinksldjump"/>
          </p:cNvPr>
          <p:cNvSpPr txBox="1">
            <a:spLocks noChangeArrowheads="1"/>
          </p:cNvSpPr>
          <p:nvPr/>
        </p:nvSpPr>
        <p:spPr bwMode="auto">
          <a:xfrm>
            <a:off x="4495800" y="2819400"/>
            <a:ext cx="1524000" cy="369888"/>
          </a:xfrm>
          <a:prstGeom prst="rect">
            <a:avLst/>
          </a:prstGeom>
          <a:noFill/>
          <a:ln w="9525">
            <a:noFill/>
            <a:miter lim="800000"/>
            <a:headEnd/>
            <a:tailEnd/>
          </a:ln>
          <a:effectLst/>
        </p:spPr>
        <p:txBody>
          <a:bodyPr>
            <a:spAutoFit/>
          </a:bodyPr>
          <a:lstStyle/>
          <a:p>
            <a:r>
              <a:rPr lang="en-US" altLang="en-US" b="1" i="1">
                <a:solidFill>
                  <a:srgbClr val="990000"/>
                </a:solidFill>
                <a:latin typeface="Times New Roman" pitchFamily="18" charset="0"/>
                <a:cs typeface="Times New Roman" pitchFamily="18" charset="0"/>
              </a:rPr>
              <a:t>- bùi nhùi</a:t>
            </a:r>
          </a:p>
        </p:txBody>
      </p:sp>
      <p:sp>
        <p:nvSpPr>
          <p:cNvPr id="13329" name="Text Box 12"/>
          <p:cNvSpPr txBox="1">
            <a:spLocks noChangeArrowheads="1"/>
          </p:cNvSpPr>
          <p:nvPr/>
        </p:nvSpPr>
        <p:spPr bwMode="auto">
          <a:xfrm>
            <a:off x="1066800" y="3363913"/>
            <a:ext cx="2362200" cy="369887"/>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cắn môi</a:t>
            </a:r>
          </a:p>
        </p:txBody>
      </p:sp>
      <p:sp>
        <p:nvSpPr>
          <p:cNvPr id="4" name="TextBox 3"/>
          <p:cNvSpPr txBox="1"/>
          <p:nvPr/>
        </p:nvSpPr>
        <p:spPr>
          <a:xfrm>
            <a:off x="76200" y="3733800"/>
            <a:ext cx="3886200" cy="1477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n-US" dirty="0"/>
              <a:t>      </a:t>
            </a:r>
            <a:r>
              <a:rPr lang="en-US" dirty="0" err="1"/>
              <a:t>Một</a:t>
            </a:r>
            <a:r>
              <a:rPr lang="en-US" dirty="0"/>
              <a:t> </a:t>
            </a:r>
            <a:r>
              <a:rPr lang="en-US" dirty="0" err="1"/>
              <a:t>hôm</a:t>
            </a:r>
            <a:r>
              <a:rPr lang="en-US" dirty="0"/>
              <a:t>, </a:t>
            </a:r>
            <a:r>
              <a:rPr lang="en-US" dirty="0" err="1"/>
              <a:t>người</a:t>
            </a:r>
            <a:r>
              <a:rPr lang="en-US" dirty="0"/>
              <a:t> </a:t>
            </a:r>
            <a:r>
              <a:rPr lang="en-US" dirty="0" err="1"/>
              <a:t>đi</a:t>
            </a:r>
            <a:r>
              <a:rPr lang="en-US" dirty="0"/>
              <a:t> </a:t>
            </a:r>
            <a:r>
              <a:rPr lang="en-US" dirty="0" err="1"/>
              <a:t>săn</a:t>
            </a:r>
            <a:r>
              <a:rPr lang="en-US" dirty="0"/>
              <a:t> </a:t>
            </a:r>
            <a:r>
              <a:rPr lang="en-US" dirty="0" err="1"/>
              <a:t>xách</a:t>
            </a:r>
            <a:r>
              <a:rPr lang="en-US" dirty="0"/>
              <a:t> </a:t>
            </a:r>
            <a:r>
              <a:rPr lang="en-US" dirty="0" err="1"/>
              <a:t>nỏ</a:t>
            </a:r>
            <a:r>
              <a:rPr lang="en-US" dirty="0"/>
              <a:t> </a:t>
            </a:r>
            <a:r>
              <a:rPr lang="en-US" dirty="0" err="1"/>
              <a:t>vào</a:t>
            </a:r>
            <a:r>
              <a:rPr lang="en-US" dirty="0"/>
              <a:t> </a:t>
            </a:r>
            <a:r>
              <a:rPr lang="en-US" dirty="0" err="1"/>
              <a:t>rừng</a:t>
            </a:r>
            <a:r>
              <a:rPr lang="en-US" dirty="0"/>
              <a:t>. </a:t>
            </a:r>
            <a:r>
              <a:rPr lang="en-US" dirty="0" err="1"/>
              <a:t>Bác</a:t>
            </a:r>
            <a:r>
              <a:rPr lang="en-US" dirty="0"/>
              <a:t> </a:t>
            </a:r>
            <a:r>
              <a:rPr lang="en-US" dirty="0" err="1"/>
              <a:t>thấy</a:t>
            </a:r>
            <a:r>
              <a:rPr lang="en-US" dirty="0"/>
              <a:t> </a:t>
            </a:r>
            <a:r>
              <a:rPr lang="en-US" dirty="0" err="1"/>
              <a:t>một</a:t>
            </a:r>
            <a:r>
              <a:rPr lang="en-US" dirty="0"/>
              <a:t> con </a:t>
            </a:r>
            <a:r>
              <a:rPr lang="en-US" dirty="0" err="1"/>
              <a:t>vượn</a:t>
            </a:r>
            <a:r>
              <a:rPr lang="en-US" dirty="0"/>
              <a:t> </a:t>
            </a:r>
            <a:r>
              <a:rPr lang="en-US" dirty="0" err="1"/>
              <a:t>lông</a:t>
            </a:r>
            <a:r>
              <a:rPr lang="en-US" dirty="0"/>
              <a:t> </a:t>
            </a:r>
            <a:r>
              <a:rPr lang="en-US" dirty="0" err="1"/>
              <a:t>xám</a:t>
            </a:r>
            <a:r>
              <a:rPr lang="en-US" dirty="0"/>
              <a:t> </a:t>
            </a:r>
            <a:r>
              <a:rPr lang="en-US" dirty="0" err="1"/>
              <a:t>đang</a:t>
            </a:r>
            <a:r>
              <a:rPr lang="en-US" dirty="0"/>
              <a:t> </a:t>
            </a:r>
            <a:r>
              <a:rPr lang="en-US" dirty="0" err="1"/>
              <a:t>ngồi</a:t>
            </a:r>
            <a:r>
              <a:rPr lang="en-US" dirty="0"/>
              <a:t> </a:t>
            </a:r>
            <a:r>
              <a:rPr lang="en-US" dirty="0" err="1"/>
              <a:t>ôm</a:t>
            </a:r>
            <a:r>
              <a:rPr lang="en-US" dirty="0"/>
              <a:t> con </a:t>
            </a:r>
            <a:r>
              <a:rPr lang="en-US" dirty="0" err="1"/>
              <a:t>trên</a:t>
            </a:r>
            <a:r>
              <a:rPr lang="en-US" dirty="0"/>
              <a:t> </a:t>
            </a:r>
            <a:r>
              <a:rPr lang="en-US" dirty="0" err="1"/>
              <a:t>tảng</a:t>
            </a:r>
            <a:r>
              <a:rPr lang="en-US" dirty="0"/>
              <a:t> </a:t>
            </a:r>
            <a:r>
              <a:rPr lang="en-US" dirty="0" err="1"/>
              <a:t>đá</a:t>
            </a:r>
            <a:r>
              <a:rPr lang="en-US" dirty="0"/>
              <a:t>. </a:t>
            </a:r>
            <a:r>
              <a:rPr lang="en-US" dirty="0" err="1"/>
              <a:t>Bác</a:t>
            </a:r>
            <a:r>
              <a:rPr lang="en-US" dirty="0"/>
              <a:t> </a:t>
            </a:r>
            <a:r>
              <a:rPr lang="en-US" dirty="0" err="1"/>
              <a:t>nhẹ</a:t>
            </a:r>
            <a:r>
              <a:rPr lang="en-US" dirty="0"/>
              <a:t> </a:t>
            </a:r>
            <a:r>
              <a:rPr lang="en-US" dirty="0" err="1"/>
              <a:t>nhàng</a:t>
            </a:r>
            <a:r>
              <a:rPr lang="en-US" dirty="0"/>
              <a:t> </a:t>
            </a:r>
            <a:r>
              <a:rPr lang="en-US" dirty="0" err="1"/>
              <a:t>rút</a:t>
            </a:r>
            <a:r>
              <a:rPr lang="en-US" dirty="0"/>
              <a:t> </a:t>
            </a:r>
            <a:r>
              <a:rPr lang="en-US" dirty="0" err="1"/>
              <a:t>mũi</a:t>
            </a:r>
            <a:r>
              <a:rPr lang="en-US" dirty="0"/>
              <a:t> </a:t>
            </a:r>
            <a:r>
              <a:rPr lang="en-US" dirty="0" err="1"/>
              <a:t>tên</a:t>
            </a:r>
            <a:r>
              <a:rPr lang="en-US" dirty="0"/>
              <a:t> </a:t>
            </a:r>
            <a:r>
              <a:rPr lang="en-US" dirty="0" err="1"/>
              <a:t>bắn</a:t>
            </a:r>
            <a:r>
              <a:rPr lang="en-US" dirty="0"/>
              <a:t> </a:t>
            </a:r>
            <a:r>
              <a:rPr lang="en-US" dirty="0" err="1"/>
              <a:t>trúng</a:t>
            </a:r>
            <a:r>
              <a:rPr lang="en-US" dirty="0"/>
              <a:t> </a:t>
            </a:r>
            <a:r>
              <a:rPr lang="en-US" dirty="0" err="1"/>
              <a:t>vượn</a:t>
            </a:r>
            <a:r>
              <a:rPr lang="en-US" dirty="0"/>
              <a:t> </a:t>
            </a:r>
            <a:r>
              <a:rPr lang="en-US" dirty="0" err="1"/>
              <a:t>mẹ</a:t>
            </a:r>
            <a:r>
              <a:rPr lang="en-US" dirty="0"/>
              <a:t>.</a:t>
            </a:r>
          </a:p>
        </p:txBody>
      </p:sp>
      <p:cxnSp>
        <p:nvCxnSpPr>
          <p:cNvPr id="8" name="Straight Connector 7"/>
          <p:cNvCxnSpPr/>
          <p:nvPr/>
        </p:nvCxnSpPr>
        <p:spPr>
          <a:xfrm flipH="1">
            <a:off x="1219200" y="4343400"/>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886200" y="4648200"/>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09800" y="4953000"/>
            <a:ext cx="76200" cy="258763"/>
          </a:xfrm>
          <a:prstGeom prst="line">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6200" y="5303838"/>
            <a:ext cx="3886200" cy="120173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n-US" dirty="0"/>
              <a:t>      </a:t>
            </a:r>
            <a:r>
              <a:rPr lang="en-US" dirty="0" err="1"/>
              <a:t>Vượn</a:t>
            </a:r>
            <a:r>
              <a:rPr lang="en-US" dirty="0"/>
              <a:t> </a:t>
            </a:r>
            <a:r>
              <a:rPr lang="en-US" dirty="0" err="1"/>
              <a:t>mẹ</a:t>
            </a:r>
            <a:r>
              <a:rPr lang="en-US" dirty="0"/>
              <a:t> </a:t>
            </a:r>
            <a:r>
              <a:rPr lang="en-US" dirty="0" err="1"/>
              <a:t>giật</a:t>
            </a:r>
            <a:r>
              <a:rPr lang="en-US" dirty="0"/>
              <a:t> </a:t>
            </a:r>
            <a:r>
              <a:rPr lang="en-US" dirty="0" err="1"/>
              <a:t>mình</a:t>
            </a:r>
            <a:r>
              <a:rPr lang="en-US" dirty="0"/>
              <a:t>, </a:t>
            </a:r>
            <a:r>
              <a:rPr lang="en-US" dirty="0" err="1"/>
              <a:t>hết</a:t>
            </a:r>
            <a:r>
              <a:rPr lang="en-US" dirty="0"/>
              <a:t> </a:t>
            </a:r>
            <a:r>
              <a:rPr lang="en-US" dirty="0" err="1"/>
              <a:t>nhìn</a:t>
            </a:r>
            <a:r>
              <a:rPr lang="en-US" dirty="0"/>
              <a:t> </a:t>
            </a:r>
            <a:r>
              <a:rPr lang="en-US" dirty="0" err="1"/>
              <a:t>mũi</a:t>
            </a:r>
            <a:r>
              <a:rPr lang="en-US" dirty="0"/>
              <a:t> </a:t>
            </a:r>
            <a:r>
              <a:rPr lang="en-US" dirty="0" err="1"/>
              <a:t>tên</a:t>
            </a:r>
            <a:r>
              <a:rPr lang="en-US" dirty="0"/>
              <a:t> </a:t>
            </a:r>
            <a:r>
              <a:rPr lang="en-US" dirty="0" err="1"/>
              <a:t>lại</a:t>
            </a:r>
            <a:r>
              <a:rPr lang="en-US" dirty="0"/>
              <a:t> </a:t>
            </a:r>
            <a:r>
              <a:rPr lang="en-US" dirty="0" err="1"/>
              <a:t>nhìn</a:t>
            </a:r>
            <a:r>
              <a:rPr lang="en-US" dirty="0"/>
              <a:t> </a:t>
            </a:r>
            <a:r>
              <a:rPr lang="en-US" dirty="0" err="1"/>
              <a:t>về</a:t>
            </a:r>
            <a:r>
              <a:rPr lang="en-US" dirty="0"/>
              <a:t> </a:t>
            </a:r>
            <a:r>
              <a:rPr lang="en-US" dirty="0" err="1"/>
              <a:t>phía</a:t>
            </a:r>
            <a:r>
              <a:rPr lang="en-US" dirty="0"/>
              <a:t> </a:t>
            </a:r>
            <a:r>
              <a:rPr lang="en-US" dirty="0" err="1"/>
              <a:t>người</a:t>
            </a:r>
            <a:r>
              <a:rPr lang="en-US" dirty="0"/>
              <a:t> </a:t>
            </a:r>
            <a:r>
              <a:rPr lang="en-US" dirty="0" err="1"/>
              <a:t>đi</a:t>
            </a:r>
            <a:r>
              <a:rPr lang="en-US" dirty="0"/>
              <a:t> </a:t>
            </a:r>
            <a:r>
              <a:rPr lang="en-US" dirty="0" err="1"/>
              <a:t>săn</a:t>
            </a:r>
            <a:r>
              <a:rPr lang="en-US" dirty="0"/>
              <a:t> </a:t>
            </a:r>
            <a:r>
              <a:rPr lang="en-US" dirty="0" err="1"/>
              <a:t>bằng</a:t>
            </a:r>
            <a:r>
              <a:rPr lang="en-US" dirty="0"/>
              <a:t> </a:t>
            </a:r>
            <a:r>
              <a:rPr lang="en-US" dirty="0" err="1"/>
              <a:t>đôi</a:t>
            </a:r>
            <a:r>
              <a:rPr lang="en-US" dirty="0"/>
              <a:t> </a:t>
            </a:r>
            <a:r>
              <a:rPr lang="en-US" dirty="0" err="1"/>
              <a:t>mắt</a:t>
            </a:r>
            <a:r>
              <a:rPr lang="en-US" dirty="0"/>
              <a:t> </a:t>
            </a:r>
            <a:r>
              <a:rPr lang="en-US" dirty="0" err="1"/>
              <a:t>căm</a:t>
            </a:r>
            <a:r>
              <a:rPr lang="en-US" dirty="0"/>
              <a:t> </a:t>
            </a:r>
            <a:r>
              <a:rPr lang="en-US" dirty="0" err="1"/>
              <a:t>giận</a:t>
            </a:r>
            <a:r>
              <a:rPr lang="en-US" dirty="0"/>
              <a:t>. </a:t>
            </a:r>
            <a:r>
              <a:rPr lang="en-US" dirty="0" err="1"/>
              <a:t>Máu</a:t>
            </a:r>
            <a:r>
              <a:rPr lang="en-US" dirty="0"/>
              <a:t> ở </a:t>
            </a:r>
            <a:r>
              <a:rPr lang="en-US" dirty="0" err="1"/>
              <a:t>vết</a:t>
            </a:r>
            <a:r>
              <a:rPr lang="en-US" dirty="0"/>
              <a:t> </a:t>
            </a:r>
            <a:r>
              <a:rPr lang="en-US" dirty="0" err="1"/>
              <a:t>thương</a:t>
            </a:r>
            <a:r>
              <a:rPr lang="en-US" dirty="0"/>
              <a:t> </a:t>
            </a:r>
            <a:r>
              <a:rPr lang="en-US" dirty="0" err="1"/>
              <a:t>rỉ</a:t>
            </a:r>
            <a:r>
              <a:rPr lang="en-US" dirty="0"/>
              <a:t> </a:t>
            </a:r>
            <a:r>
              <a:rPr lang="en-US" dirty="0" err="1"/>
              <a:t>ra</a:t>
            </a:r>
            <a:r>
              <a:rPr lang="en-US" dirty="0"/>
              <a:t>  </a:t>
            </a:r>
            <a:r>
              <a:rPr lang="en-US" dirty="0" err="1"/>
              <a:t>loang</a:t>
            </a:r>
            <a:r>
              <a:rPr lang="en-US" dirty="0"/>
              <a:t> </a:t>
            </a:r>
            <a:r>
              <a:rPr lang="en-US" dirty="0" err="1"/>
              <a:t>khắp</a:t>
            </a:r>
            <a:r>
              <a:rPr lang="en-US" dirty="0"/>
              <a:t> </a:t>
            </a:r>
            <a:r>
              <a:rPr lang="en-US" dirty="0" err="1"/>
              <a:t>ngực</a:t>
            </a:r>
            <a:r>
              <a:rPr lang="en-US" dirty="0"/>
              <a:t>.</a:t>
            </a:r>
          </a:p>
        </p:txBody>
      </p:sp>
      <p:cxnSp>
        <p:nvCxnSpPr>
          <p:cNvPr id="32" name="Straight Connector 31"/>
          <p:cNvCxnSpPr/>
          <p:nvPr/>
        </p:nvCxnSpPr>
        <p:spPr>
          <a:xfrm flipH="1">
            <a:off x="990600" y="5614988"/>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746250" y="6200775"/>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3657600" y="6242050"/>
            <a:ext cx="76200" cy="258763"/>
          </a:xfrm>
          <a:prstGeom prst="line">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AutoShape 5"/>
          <p:cNvSpPr>
            <a:spLocks noChangeArrowheads="1"/>
          </p:cNvSpPr>
          <p:nvPr/>
        </p:nvSpPr>
        <p:spPr bwMode="auto">
          <a:xfrm>
            <a:off x="4132263" y="3352800"/>
            <a:ext cx="4922837" cy="1001713"/>
          </a:xfrm>
          <a:prstGeom prst="flowChartAlternateProcess">
            <a:avLst/>
          </a:prstGeom>
          <a:solidFill>
            <a:schemeClr val="bg1"/>
          </a:solidFill>
          <a:ln w="28575">
            <a:solidFill>
              <a:srgbClr val="990000"/>
            </a:solidFill>
            <a:miter lim="800000"/>
            <a:headEnd/>
            <a:tailEnd/>
          </a:ln>
          <a:effectLst/>
        </p:spPr>
        <p:txBody>
          <a:bodyPr wrap="none" anchor="ctr"/>
          <a:lstStyle/>
          <a:p>
            <a:pPr marL="342900" indent="-342900"/>
            <a:r>
              <a:rPr lang="en-US" altLang="en-US" sz="2000" b="1" i="1">
                <a:solidFill>
                  <a:srgbClr val="000099"/>
                </a:solidFill>
                <a:latin typeface="Times New Roman" pitchFamily="18" charset="0"/>
                <a:cs typeface="Times New Roman" pitchFamily="18" charset="0"/>
              </a:rPr>
              <a:t>5) Câu chuyện muốn nói với chúng ta điều </a:t>
            </a:r>
          </a:p>
          <a:p>
            <a:pPr marL="342900" indent="-342900"/>
            <a:r>
              <a:rPr lang="en-US" altLang="en-US" sz="2000" b="1" i="1">
                <a:solidFill>
                  <a:srgbClr val="000099"/>
                </a:solidFill>
                <a:latin typeface="Times New Roman" pitchFamily="18" charset="0"/>
                <a:cs typeface="Times New Roman" pitchFamily="18" charset="0"/>
              </a:rPr>
              <a:t>gì?</a:t>
            </a:r>
          </a:p>
        </p:txBody>
      </p:sp>
      <p:sp>
        <p:nvSpPr>
          <p:cNvPr id="36" name="AutoShape 6"/>
          <p:cNvSpPr>
            <a:spLocks noChangeArrowheads="1"/>
          </p:cNvSpPr>
          <p:nvPr/>
        </p:nvSpPr>
        <p:spPr bwMode="auto">
          <a:xfrm>
            <a:off x="4159250" y="4700588"/>
            <a:ext cx="4895850" cy="1319212"/>
          </a:xfrm>
          <a:prstGeom prst="flowChartAlternateProcess">
            <a:avLst/>
          </a:prstGeom>
          <a:solidFill>
            <a:schemeClr val="bg1"/>
          </a:solidFill>
          <a:ln w="28575">
            <a:solidFill>
              <a:srgbClr val="000099"/>
            </a:solidFill>
            <a:miter lim="800000"/>
            <a:headEnd/>
            <a:tailEnd/>
          </a:ln>
          <a:effectLst/>
        </p:spPr>
        <p:txBody>
          <a:bodyPr wrap="none" anchor="ctr"/>
          <a:lstStyle/>
          <a:p>
            <a:r>
              <a:rPr lang="en-US" altLang="en-US" sz="2000" b="1" i="1">
                <a:solidFill>
                  <a:srgbClr val="990000"/>
                </a:solidFill>
                <a:latin typeface="Times New Roman" pitchFamily="18" charset="0"/>
                <a:cs typeface="Times New Roman" pitchFamily="18" charset="0"/>
              </a:rPr>
              <a:t>   Giết hại thú rừng là tội ác. Mỗi người </a:t>
            </a:r>
          </a:p>
          <a:p>
            <a:r>
              <a:rPr lang="en-US" altLang="en-US" sz="2000" b="1" i="1">
                <a:solidFill>
                  <a:srgbClr val="990000"/>
                </a:solidFill>
                <a:latin typeface="Times New Roman" pitchFamily="18" charset="0"/>
                <a:cs typeface="Times New Roman" pitchFamily="18" charset="0"/>
              </a:rPr>
              <a:t>phải có ý thức bảo vệ  môi trường.</a:t>
            </a:r>
          </a:p>
        </p:txBody>
      </p:sp>
      <p:pic>
        <p:nvPicPr>
          <p:cNvPr id="13340" name="Picture 10" descr="Minh hoa cau chuyen Nguoi di san va con vuon(2)"/>
          <p:cNvPicPr>
            <a:picLocks noChangeAspect="1" noChangeArrowheads="1"/>
          </p:cNvPicPr>
          <p:nvPr/>
        </p:nvPicPr>
        <p:blipFill>
          <a:blip r:embed="rId4"/>
          <a:srcRect l="50000" t="48747" r="1666" b="1422"/>
          <a:stretch>
            <a:fillRect/>
          </a:stretch>
        </p:blipFill>
        <p:spPr bwMode="auto">
          <a:xfrm>
            <a:off x="76200" y="2209800"/>
            <a:ext cx="3886200" cy="4419600"/>
          </a:xfrm>
          <a:prstGeom prst="rect">
            <a:avLst/>
          </a:prstGeom>
          <a:noFill/>
          <a:ln w="2857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circle(in)">
                                      <p:cBhvr>
                                        <p:cTn id="14"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7"/>
          <p:cNvSpPr txBox="1">
            <a:spLocks noChangeArrowheads="1"/>
          </p:cNvSpPr>
          <p:nvPr/>
        </p:nvSpPr>
        <p:spPr bwMode="auto">
          <a:xfrm>
            <a:off x="5105400" y="1001713"/>
            <a:ext cx="2133600" cy="369887"/>
          </a:xfrm>
          <a:prstGeom prst="rect">
            <a:avLst/>
          </a:prstGeom>
          <a:noFill/>
          <a:ln w="9525">
            <a:noFill/>
            <a:miter lim="800000"/>
            <a:headEnd/>
            <a:tailEnd/>
          </a:ln>
          <a:effectLst/>
        </p:spPr>
        <p:txBody>
          <a:bodyPr>
            <a:spAutoFit/>
          </a:bodyPr>
          <a:lstStyle/>
          <a:p>
            <a:r>
              <a:rPr lang="en-US" altLang="en-US" b="1" i="1">
                <a:solidFill>
                  <a:srgbClr val="000099"/>
                </a:solidFill>
                <a:latin typeface="Times New Roman" pitchFamily="18" charset="0"/>
              </a:rPr>
              <a:t>Theo Lép Tôn-xtôi</a:t>
            </a:r>
          </a:p>
        </p:txBody>
      </p:sp>
      <p:grpSp>
        <p:nvGrpSpPr>
          <p:cNvPr id="14339" name="Group 9"/>
          <p:cNvGrpSpPr>
            <a:grpSpLocks/>
          </p:cNvGrpSpPr>
          <p:nvPr/>
        </p:nvGrpSpPr>
        <p:grpSpPr bwMode="auto">
          <a:xfrm>
            <a:off x="0" y="0"/>
            <a:ext cx="9144000" cy="842963"/>
            <a:chOff x="0" y="0"/>
            <a:chExt cx="9144000" cy="842665"/>
          </a:xfrm>
        </p:grpSpPr>
        <p:sp>
          <p:nvSpPr>
            <p:cNvPr id="11" name="Round Same Side Corner Rectangle 10"/>
            <p:cNvSpPr/>
            <p:nvPr/>
          </p:nvSpPr>
          <p:spPr>
            <a:xfrm>
              <a:off x="0" y="0"/>
              <a:ext cx="9144000" cy="457038"/>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en-US" sz="2000" b="1" dirty="0" err="1" smtClean="0">
                  <a:solidFill>
                    <a:srgbClr val="FFFFFF"/>
                  </a:solidFill>
                  <a:latin typeface="Times New Roman" pitchFamily="18" charset="0"/>
                  <a:cs typeface="Times New Roman" pitchFamily="18" charset="0"/>
                </a:rPr>
                <a:t>Thứ</a:t>
              </a:r>
              <a:r>
                <a:rPr lang="en-US" altLang="en-US" sz="2000" b="1" dirty="0" smtClean="0">
                  <a:solidFill>
                    <a:srgbClr val="FFFFFF"/>
                  </a:solidFill>
                  <a:latin typeface="Times New Roman" pitchFamily="18" charset="0"/>
                  <a:cs typeface="Times New Roman" pitchFamily="18" charset="0"/>
                </a:rPr>
                <a:t> </a:t>
              </a:r>
              <a:r>
                <a:rPr lang="en-US" altLang="en-US" sz="2000" b="1" dirty="0" err="1" smtClean="0">
                  <a:solidFill>
                    <a:srgbClr val="FFFFFF"/>
                  </a:solidFill>
                  <a:latin typeface="Times New Roman" pitchFamily="18" charset="0"/>
                  <a:cs typeface="Times New Roman" pitchFamily="18" charset="0"/>
                </a:rPr>
                <a:t>hai</a:t>
              </a:r>
              <a:r>
                <a:rPr lang="en-US" altLang="en-US" sz="2000" b="1" dirty="0" smtClean="0">
                  <a:solidFill>
                    <a:srgbClr val="FFFFFF"/>
                  </a:solidFill>
                  <a:latin typeface="Times New Roman" pitchFamily="18" charset="0"/>
                  <a:cs typeface="Times New Roman" pitchFamily="18" charset="0"/>
                </a:rPr>
                <a:t> </a:t>
              </a:r>
              <a:r>
                <a:rPr lang="en-US" altLang="en-US" sz="2000" b="1" dirty="0" err="1" smtClean="0">
                  <a:solidFill>
                    <a:srgbClr val="FFFFFF"/>
                  </a:solidFill>
                  <a:latin typeface="Times New Roman" pitchFamily="18" charset="0"/>
                  <a:cs typeface="Times New Roman" pitchFamily="18" charset="0"/>
                </a:rPr>
                <a:t>ngày</a:t>
              </a:r>
              <a:r>
                <a:rPr lang="en-US" altLang="en-US" sz="2000" b="1" dirty="0" smtClean="0">
                  <a:solidFill>
                    <a:srgbClr val="FFFFFF"/>
                  </a:solidFill>
                  <a:latin typeface="Times New Roman" pitchFamily="18" charset="0"/>
                  <a:cs typeface="Times New Roman" pitchFamily="18" charset="0"/>
                </a:rPr>
                <a:t> 14 </a:t>
              </a:r>
              <a:r>
                <a:rPr lang="en-US" altLang="en-US" sz="2000" b="1" dirty="0" err="1" smtClean="0">
                  <a:solidFill>
                    <a:srgbClr val="FFFFFF"/>
                  </a:solidFill>
                  <a:latin typeface="Times New Roman" pitchFamily="18" charset="0"/>
                  <a:cs typeface="Times New Roman" pitchFamily="18" charset="0"/>
                </a:rPr>
                <a:t>tháng</a:t>
              </a:r>
              <a:r>
                <a:rPr lang="en-US" altLang="en-US" sz="2000" b="1" dirty="0" smtClean="0">
                  <a:solidFill>
                    <a:srgbClr val="FFFFFF"/>
                  </a:solidFill>
                  <a:latin typeface="Times New Roman" pitchFamily="18" charset="0"/>
                  <a:cs typeface="Times New Roman" pitchFamily="18" charset="0"/>
                </a:rPr>
                <a:t>  4 </a:t>
              </a:r>
              <a:r>
                <a:rPr lang="en-US" altLang="en-US" sz="2000" b="1" dirty="0" err="1" smtClean="0">
                  <a:solidFill>
                    <a:srgbClr val="FFFFFF"/>
                  </a:solidFill>
                  <a:latin typeface="Times New Roman" pitchFamily="18" charset="0"/>
                  <a:cs typeface="Times New Roman" pitchFamily="18" charset="0"/>
                </a:rPr>
                <a:t>năm</a:t>
              </a:r>
              <a:r>
                <a:rPr lang="en-US" altLang="en-US" sz="2000" b="1" dirty="0" smtClean="0">
                  <a:solidFill>
                    <a:srgbClr val="FFFFFF"/>
                  </a:solidFill>
                  <a:latin typeface="Times New Roman" pitchFamily="18" charset="0"/>
                  <a:cs typeface="Times New Roman" pitchFamily="18" charset="0"/>
                </a:rPr>
                <a:t> 2014</a:t>
              </a:r>
            </a:p>
          </p:txBody>
        </p:sp>
        <p:sp>
          <p:nvSpPr>
            <p:cNvPr id="14345" name="Text Box 5"/>
            <p:cNvSpPr txBox="1">
              <a:spLocks noChangeArrowheads="1"/>
            </p:cNvSpPr>
            <p:nvPr/>
          </p:nvSpPr>
          <p:spPr bwMode="auto">
            <a:xfrm>
              <a:off x="3810000" y="381000"/>
              <a:ext cx="1676400" cy="461665"/>
            </a:xfrm>
            <a:prstGeom prst="rect">
              <a:avLst/>
            </a:prstGeom>
            <a:noFill/>
            <a:ln w="9525">
              <a:noFill/>
              <a:miter lim="800000"/>
              <a:headEnd/>
              <a:tailEnd/>
            </a:ln>
            <a:effectLst/>
          </p:spPr>
          <p:txBody>
            <a:bodyPr>
              <a:spAutoFit/>
            </a:bodyPr>
            <a:lstStyle/>
            <a:p>
              <a:pPr>
                <a:spcBef>
                  <a:spcPct val="50000"/>
                </a:spcBef>
              </a:pPr>
              <a:r>
                <a:rPr lang="en-US" altLang="en-US" sz="2400" b="1">
                  <a:solidFill>
                    <a:srgbClr val="000099"/>
                  </a:solidFill>
                  <a:latin typeface="Times New Roman" pitchFamily="18" charset="0"/>
                </a:rPr>
                <a:t>Tập đọc</a:t>
              </a:r>
            </a:p>
          </p:txBody>
        </p:sp>
      </p:grpSp>
      <p:sp>
        <p:nvSpPr>
          <p:cNvPr id="14340" name="AutoShape 8"/>
          <p:cNvSpPr>
            <a:spLocks noChangeArrowheads="1"/>
          </p:cNvSpPr>
          <p:nvPr/>
        </p:nvSpPr>
        <p:spPr bwMode="gray">
          <a:xfrm>
            <a:off x="76200" y="38100"/>
            <a:ext cx="990600" cy="3810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altLang="en-US" sz="1600" b="1" i="1">
                <a:solidFill>
                  <a:srgbClr val="000099"/>
                </a:solidFill>
                <a:latin typeface="Times New Roman" pitchFamily="18" charset="0"/>
              </a:rPr>
              <a:t>SGK/113</a:t>
            </a:r>
          </a:p>
        </p:txBody>
      </p:sp>
      <p:sp>
        <p:nvSpPr>
          <p:cNvPr id="2" name="TextBox 1"/>
          <p:cNvSpPr txBox="1"/>
          <p:nvPr/>
        </p:nvSpPr>
        <p:spPr>
          <a:xfrm>
            <a:off x="2590800" y="685800"/>
            <a:ext cx="4114800" cy="461963"/>
          </a:xfrm>
          <a:prstGeom prst="rect">
            <a:avLst/>
          </a:prstGeom>
          <a:noFill/>
        </p:spPr>
        <p:txBody>
          <a:bodyPr>
            <a:spAutoFit/>
          </a:bodyPr>
          <a:lstStyle/>
          <a:p>
            <a:pPr>
              <a:defRPr/>
            </a:pPr>
            <a:r>
              <a:rPr lang="en-US" sz="2400" b="1" dirty="0" err="1">
                <a:effectLst>
                  <a:outerShdw blurRad="38100" dist="38100" dir="2700000" algn="tl">
                    <a:srgbClr val="000000">
                      <a:alpha val="43137"/>
                    </a:srgbClr>
                  </a:outerShdw>
                </a:effectLst>
              </a:rPr>
              <a:t>Người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đi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săn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và</a:t>
            </a:r>
            <a:r>
              <a:rPr lang="en-US" sz="2400" b="1" dirty="0">
                <a:effectLst>
                  <a:outerShdw blurRad="38100" dist="38100" dir="2700000" algn="tl">
                    <a:srgbClr val="000000">
                      <a:alpha val="43137"/>
                    </a:srgbClr>
                  </a:outerShdw>
                </a:effectLst>
              </a:rPr>
              <a:t> con </a:t>
            </a:r>
            <a:r>
              <a:rPr lang="en-US" sz="2400" b="1" dirty="0" err="1">
                <a:effectLst>
                  <a:outerShdw blurRad="38100" dist="38100" dir="2700000" algn="tl">
                    <a:srgbClr val="000000">
                      <a:alpha val="43137"/>
                    </a:srgbClr>
                  </a:outerShdw>
                </a:effectLst>
              </a:rPr>
              <a:t>vượn</a:t>
            </a:r>
            <a:endParaRPr lang="en-US" sz="2400" b="1" dirty="0">
              <a:effectLst>
                <a:outerShdw blurRad="38100" dist="38100" dir="2700000" algn="tl">
                  <a:srgbClr val="000000">
                    <a:alpha val="43137"/>
                  </a:srgbClr>
                </a:outerShdw>
              </a:effectLst>
            </a:endParaRPr>
          </a:p>
        </p:txBody>
      </p:sp>
      <p:sp>
        <p:nvSpPr>
          <p:cNvPr id="14342" name="TextBox 5"/>
          <p:cNvSpPr txBox="1">
            <a:spLocks noChangeArrowheads="1"/>
          </p:cNvSpPr>
          <p:nvPr/>
        </p:nvSpPr>
        <p:spPr bwMode="auto">
          <a:xfrm>
            <a:off x="533400" y="1382713"/>
            <a:ext cx="1181100" cy="369887"/>
          </a:xfrm>
          <a:prstGeom prst="rect">
            <a:avLst/>
          </a:prstGeom>
          <a:noFill/>
          <a:ln w="9525">
            <a:noFill/>
            <a:miter lim="800000"/>
            <a:headEnd/>
            <a:tailEnd/>
          </a:ln>
        </p:spPr>
        <p:txBody>
          <a:bodyPr>
            <a:spAutoFit/>
          </a:bodyPr>
          <a:lstStyle/>
          <a:p>
            <a:r>
              <a:rPr lang="en-US" altLang="en-US" u="sng">
                <a:solidFill>
                  <a:srgbClr val="000099"/>
                </a:solidFill>
              </a:rPr>
              <a:t>Nội dung:</a:t>
            </a:r>
          </a:p>
        </p:txBody>
      </p:sp>
      <p:sp>
        <p:nvSpPr>
          <p:cNvPr id="14343" name="TextBox 14"/>
          <p:cNvSpPr txBox="1">
            <a:spLocks noChangeArrowheads="1"/>
          </p:cNvSpPr>
          <p:nvPr/>
        </p:nvSpPr>
        <p:spPr bwMode="auto">
          <a:xfrm>
            <a:off x="1524000" y="1382713"/>
            <a:ext cx="7810500" cy="369887"/>
          </a:xfrm>
          <a:prstGeom prst="rect">
            <a:avLst/>
          </a:prstGeom>
          <a:noFill/>
          <a:ln w="9525">
            <a:noFill/>
            <a:miter lim="800000"/>
            <a:headEnd/>
            <a:tailEnd/>
          </a:ln>
        </p:spPr>
        <p:txBody>
          <a:bodyPr>
            <a:spAutoFit/>
          </a:bodyPr>
          <a:lstStyle/>
          <a:p>
            <a:r>
              <a:rPr lang="en-US" altLang="en-US" b="1" i="1">
                <a:solidFill>
                  <a:srgbClr val="990000"/>
                </a:solidFill>
                <a:latin typeface="Times New Roman" pitchFamily="18" charset="0"/>
                <a:cs typeface="Times New Roman" pitchFamily="18" charset="0"/>
              </a:rPr>
              <a:t> Giết hại thú rừng là tội ác. Mỗi người phải có ý thức bảo vệ  môi trường.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barn(inVertical)">
                                      <p:cBhvr>
                                        <p:cTn id="7" dur="500"/>
                                        <p:tgtEl>
                                          <p:spTgt spid="1434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14343"/>
                                        </p:tgtEl>
                                        <p:attrNameLst>
                                          <p:attrName>style.visibility</p:attrName>
                                        </p:attrNameLst>
                                      </p:cBhvr>
                                      <p:to>
                                        <p:strVal val="visible"/>
                                      </p:to>
                                    </p:set>
                                    <p:animEffect transition="in" filter="circle(in)">
                                      <p:cBhvr>
                                        <p:cTn id="11" dur="20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webjong_illustrations_996203_top"/>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9699" name="WordArt 3"/>
          <p:cNvSpPr>
            <a:spLocks noChangeArrowheads="1" noChangeShapeType="1" noTextEdit="1"/>
          </p:cNvSpPr>
          <p:nvPr/>
        </p:nvSpPr>
        <p:spPr bwMode="auto">
          <a:xfrm rot="375352">
            <a:off x="623888" y="4567238"/>
            <a:ext cx="6400800" cy="1220787"/>
          </a:xfrm>
          <a:prstGeom prst="rect">
            <a:avLst/>
          </a:prstGeom>
        </p:spPr>
        <p:txBody>
          <a:bodyPr wrap="none" fromWordArt="1">
            <a:prstTxWarp prst="textPlain">
              <a:avLst>
                <a:gd name="adj" fmla="val 50000"/>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sz="6000" i="1" kern="10">
                <a:ln w="9525">
                  <a:round/>
                  <a:headEnd/>
                  <a:tailEnd/>
                </a:ln>
                <a:gradFill rotWithShape="1">
                  <a:gsLst>
                    <a:gs pos="0">
                      <a:srgbClr val="FFE701"/>
                    </a:gs>
                    <a:gs pos="100000">
                      <a:srgbClr val="FE3E02"/>
                    </a:gs>
                  </a:gsLst>
                  <a:lin ang="4980000" scaled="1"/>
                </a:gradFill>
                <a:latin typeface="Times New Roman"/>
                <a:cs typeface="Times New Roman"/>
              </a:rPr>
              <a:t>Học tiếp tiết 2 !</a:t>
            </a:r>
          </a:p>
        </p:txBody>
      </p:sp>
      <p:sp>
        <p:nvSpPr>
          <p:cNvPr id="29700" name="WordArt 4"/>
          <p:cNvSpPr>
            <a:spLocks noChangeArrowheads="1" noChangeShapeType="1" noTextEdit="1"/>
          </p:cNvSpPr>
          <p:nvPr/>
        </p:nvSpPr>
        <p:spPr bwMode="auto">
          <a:xfrm>
            <a:off x="1295400" y="2133600"/>
            <a:ext cx="6524625" cy="771525"/>
          </a:xfrm>
          <a:prstGeom prst="rect">
            <a:avLst/>
          </a:prstGeom>
        </p:spPr>
        <p:txBody>
          <a:bodyPr wrap="none" fromWordArt="1">
            <a:prstTxWarp prst="textPlain">
              <a:avLst>
                <a:gd name="adj" fmla="val 50000"/>
              </a:avLst>
            </a:prstTxWarp>
          </a:bodyPr>
          <a:lstStyle/>
          <a:p>
            <a:pPr algn="ctr"/>
            <a:r>
              <a:rPr lang="en-US" sz="5400" kern="10">
                <a:ln w="12700">
                  <a:solidFill>
                    <a:srgbClr val="EAEAEA"/>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 Hết tiết 1. </a:t>
            </a:r>
          </a:p>
        </p:txBody>
      </p:sp>
      <p:pic>
        <p:nvPicPr>
          <p:cNvPr id="15365" name="Picture 5" descr="BSPINW~1"/>
          <p:cNvPicPr>
            <a:picLocks noChangeAspect="1" noChangeArrowheads="1" noCrop="1"/>
          </p:cNvPicPr>
          <p:nvPr/>
        </p:nvPicPr>
        <p:blipFill>
          <a:blip r:embed="rId4"/>
          <a:srcRect/>
          <a:stretch>
            <a:fillRect/>
          </a:stretch>
        </p:blipFill>
        <p:spPr bwMode="auto">
          <a:xfrm>
            <a:off x="609600" y="5715000"/>
            <a:ext cx="714375" cy="714375"/>
          </a:xfrm>
          <a:prstGeom prst="rect">
            <a:avLst/>
          </a:prstGeom>
          <a:noFill/>
          <a:ln w="9525">
            <a:noFill/>
            <a:miter lim="800000"/>
            <a:headEnd/>
            <a:tailEnd/>
          </a:ln>
        </p:spPr>
      </p:pic>
      <p:pic>
        <p:nvPicPr>
          <p:cNvPr id="15366" name="Picture 6" descr="ANIME"/>
          <p:cNvPicPr>
            <a:picLocks noChangeAspect="1" noChangeArrowheads="1" noCrop="1"/>
          </p:cNvPicPr>
          <p:nvPr/>
        </p:nvPicPr>
        <p:blipFill>
          <a:blip r:embed="rId5"/>
          <a:srcRect/>
          <a:stretch>
            <a:fillRect/>
          </a:stretch>
        </p:blipFill>
        <p:spPr bwMode="auto">
          <a:xfrm>
            <a:off x="4114800" y="2971800"/>
            <a:ext cx="876300" cy="1162050"/>
          </a:xfrm>
          <a:prstGeom prst="rect">
            <a:avLst/>
          </a:prstGeom>
          <a:noFill/>
          <a:ln w="9525">
            <a:noFill/>
            <a:miter lim="800000"/>
            <a:headEnd/>
            <a:tailEnd/>
          </a:ln>
        </p:spPr>
      </p:pic>
      <p:pic>
        <p:nvPicPr>
          <p:cNvPr id="29703" name="Picture 7" descr="Firewrk8"/>
          <p:cNvPicPr>
            <a:picLocks noChangeAspect="1" noChangeArrowheads="1"/>
          </p:cNvPicPr>
          <p:nvPr/>
        </p:nvPicPr>
        <p:blipFill>
          <a:blip r:embed="rId6">
            <a:lum bright="6000" contrast="30000"/>
          </a:blip>
          <a:srcRect/>
          <a:stretch>
            <a:fillRect/>
          </a:stretch>
        </p:blipFill>
        <p:spPr bwMode="auto">
          <a:xfrm>
            <a:off x="6858000" y="762000"/>
            <a:ext cx="1524000" cy="1492250"/>
          </a:xfrm>
          <a:prstGeom prst="rect">
            <a:avLst/>
          </a:prstGeom>
          <a:noFill/>
          <a:ln w="9525">
            <a:noFill/>
            <a:miter lim="800000"/>
            <a:headEnd/>
            <a:tailEnd/>
          </a:ln>
        </p:spPr>
      </p:pic>
      <p:pic>
        <p:nvPicPr>
          <p:cNvPr id="29704" name="Picture 8" descr="Firewrk8"/>
          <p:cNvPicPr>
            <a:picLocks noChangeAspect="1" noChangeArrowheads="1"/>
          </p:cNvPicPr>
          <p:nvPr/>
        </p:nvPicPr>
        <p:blipFill>
          <a:blip r:embed="rId6">
            <a:lum bright="6000" contrast="30000"/>
          </a:blip>
          <a:srcRect/>
          <a:stretch>
            <a:fillRect/>
          </a:stretch>
        </p:blipFill>
        <p:spPr bwMode="auto">
          <a:xfrm>
            <a:off x="7620000" y="4648200"/>
            <a:ext cx="1524000" cy="1492250"/>
          </a:xfrm>
          <a:prstGeom prst="rect">
            <a:avLst/>
          </a:prstGeom>
          <a:noFill/>
          <a:ln w="9525">
            <a:noFill/>
            <a:miter lim="800000"/>
            <a:headEnd/>
            <a:tailEnd/>
          </a:ln>
        </p:spPr>
      </p:pic>
      <p:pic>
        <p:nvPicPr>
          <p:cNvPr id="29705" name="Picture 9" descr="Firewrk8"/>
          <p:cNvPicPr>
            <a:picLocks noChangeAspect="1" noChangeArrowheads="1"/>
          </p:cNvPicPr>
          <p:nvPr/>
        </p:nvPicPr>
        <p:blipFill>
          <a:blip r:embed="rId6">
            <a:lum bright="6000" contrast="30000"/>
          </a:blip>
          <a:srcRect/>
          <a:stretch>
            <a:fillRect/>
          </a:stretch>
        </p:blipFill>
        <p:spPr bwMode="auto">
          <a:xfrm>
            <a:off x="609600" y="609600"/>
            <a:ext cx="1524000" cy="1492250"/>
          </a:xfrm>
          <a:prstGeom prst="rect">
            <a:avLst/>
          </a:prstGeom>
          <a:noFill/>
          <a:ln w="9525">
            <a:noFill/>
            <a:miter lim="800000"/>
            <a:headEnd/>
            <a:tailEnd/>
          </a:ln>
        </p:spPr>
      </p:pic>
      <p:pic>
        <p:nvPicPr>
          <p:cNvPr id="29706" name="Picture 10" descr="Firewrk8"/>
          <p:cNvPicPr>
            <a:picLocks noChangeAspect="1" noChangeArrowheads="1"/>
          </p:cNvPicPr>
          <p:nvPr/>
        </p:nvPicPr>
        <p:blipFill>
          <a:blip r:embed="rId6">
            <a:lum bright="6000" contrast="30000"/>
          </a:blip>
          <a:srcRect/>
          <a:stretch>
            <a:fillRect/>
          </a:stretch>
        </p:blipFill>
        <p:spPr bwMode="auto">
          <a:xfrm>
            <a:off x="1676400" y="3192463"/>
            <a:ext cx="1524000" cy="14922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wheel(4)">
                                      <p:cBhvr>
                                        <p:cTn id="7" dur="2000"/>
                                        <p:tgtEl>
                                          <p:spTgt spid="29700"/>
                                        </p:tgtEl>
                                      </p:cBhvr>
                                    </p:animEffect>
                                  </p:childTnLst>
                                </p:cTn>
                              </p:par>
                              <p:par>
                                <p:cTn id="8" presetID="4" presetClass="entr" presetSubtype="16" repeatCount="5000" fill="hold" grpId="0" nodeType="withEffect">
                                  <p:stCondLst>
                                    <p:cond delay="0"/>
                                  </p:stCondLst>
                                  <p:childTnLst>
                                    <p:set>
                                      <p:cBhvr>
                                        <p:cTn id="9" dur="1" fill="hold">
                                          <p:stCondLst>
                                            <p:cond delay="0"/>
                                          </p:stCondLst>
                                        </p:cTn>
                                        <p:tgtEl>
                                          <p:spTgt spid="29699"/>
                                        </p:tgtEl>
                                        <p:attrNameLst>
                                          <p:attrName>style.visibility</p:attrName>
                                        </p:attrNameLst>
                                      </p:cBhvr>
                                      <p:to>
                                        <p:strVal val="visible"/>
                                      </p:to>
                                    </p:set>
                                    <p:animEffect transition="in" filter="box(in)">
                                      <p:cBhvr>
                                        <p:cTn id="10" dur="2000"/>
                                        <p:tgtEl>
                                          <p:spTgt spid="29699"/>
                                        </p:tgtEl>
                                      </p:cBhvr>
                                    </p:animEffect>
                                  </p:childTnLst>
                                  <p:subTnLst>
                                    <p:audio>
                                      <p:cMediaNode>
                                        <p:cTn display="0" masterRel="sameClick">
                                          <p:stCondLst>
                                            <p:cond evt="begin" delay="0">
                                              <p:tn val="8"/>
                                            </p:cond>
                                          </p:stCondLst>
                                          <p:endCondLst>
                                            <p:cond evt="onStopAudio" delay="0">
                                              <p:tgtEl>
                                                <p:sldTgt/>
                                              </p:tgtEl>
                                            </p:cond>
                                          </p:endCondLst>
                                        </p:cTn>
                                        <p:tgtEl>
                                          <p:sndTgt r:embed="rId2" name="applause.wav" builtIn="1"/>
                                        </p:tgtEl>
                                      </p:cMediaNode>
                                    </p:audio>
                                  </p:subTnLst>
                                </p:cTn>
                              </p:par>
                              <p:par>
                                <p:cTn id="11" presetID="31" presetClass="entr" presetSubtype="0" repeatCount="indefinite" fill="hold" nodeType="withEffect">
                                  <p:stCondLst>
                                    <p:cond delay="500"/>
                                  </p:stCondLst>
                                  <p:iterate type="lt">
                                    <p:tmPct val="5000"/>
                                  </p:iterate>
                                  <p:childTnLst>
                                    <p:set>
                                      <p:cBhvr>
                                        <p:cTn id="12" dur="1" fill="hold">
                                          <p:stCondLst>
                                            <p:cond delay="0"/>
                                          </p:stCondLst>
                                        </p:cTn>
                                        <p:tgtEl>
                                          <p:spTgt spid="29703"/>
                                        </p:tgtEl>
                                        <p:attrNameLst>
                                          <p:attrName>style.visibility</p:attrName>
                                        </p:attrNameLst>
                                      </p:cBhvr>
                                      <p:to>
                                        <p:strVal val="visible"/>
                                      </p:to>
                                    </p:set>
                                    <p:anim calcmode="lin" valueType="num">
                                      <p:cBhvr>
                                        <p:cTn id="13" dur="3000" fill="hold"/>
                                        <p:tgtEl>
                                          <p:spTgt spid="29703"/>
                                        </p:tgtEl>
                                        <p:attrNameLst>
                                          <p:attrName>ppt_w</p:attrName>
                                        </p:attrNameLst>
                                      </p:cBhvr>
                                      <p:tavLst>
                                        <p:tav tm="0">
                                          <p:val>
                                            <p:fltVal val="0"/>
                                          </p:val>
                                        </p:tav>
                                        <p:tav tm="100000">
                                          <p:val>
                                            <p:strVal val="#ppt_w"/>
                                          </p:val>
                                        </p:tav>
                                      </p:tavLst>
                                    </p:anim>
                                    <p:anim calcmode="lin" valueType="num">
                                      <p:cBhvr>
                                        <p:cTn id="14" dur="3000" fill="hold"/>
                                        <p:tgtEl>
                                          <p:spTgt spid="29703"/>
                                        </p:tgtEl>
                                        <p:attrNameLst>
                                          <p:attrName>ppt_h</p:attrName>
                                        </p:attrNameLst>
                                      </p:cBhvr>
                                      <p:tavLst>
                                        <p:tav tm="0">
                                          <p:val>
                                            <p:fltVal val="0"/>
                                          </p:val>
                                        </p:tav>
                                        <p:tav tm="100000">
                                          <p:val>
                                            <p:strVal val="#ppt_h"/>
                                          </p:val>
                                        </p:tav>
                                      </p:tavLst>
                                    </p:anim>
                                    <p:anim calcmode="lin" valueType="num">
                                      <p:cBhvr>
                                        <p:cTn id="15" dur="3000" fill="hold"/>
                                        <p:tgtEl>
                                          <p:spTgt spid="29703"/>
                                        </p:tgtEl>
                                        <p:attrNameLst>
                                          <p:attrName>style.rotation</p:attrName>
                                        </p:attrNameLst>
                                      </p:cBhvr>
                                      <p:tavLst>
                                        <p:tav tm="0">
                                          <p:val>
                                            <p:fltVal val="90"/>
                                          </p:val>
                                        </p:tav>
                                        <p:tav tm="100000">
                                          <p:val>
                                            <p:fltVal val="0"/>
                                          </p:val>
                                        </p:tav>
                                      </p:tavLst>
                                    </p:anim>
                                    <p:animEffect transition="in" filter="fade">
                                      <p:cBhvr>
                                        <p:cTn id="16" dur="3000"/>
                                        <p:tgtEl>
                                          <p:spTgt spid="29703"/>
                                        </p:tgtEl>
                                      </p:cBhvr>
                                    </p:animEffect>
                                  </p:childTnLst>
                                </p:cTn>
                              </p:par>
                              <p:par>
                                <p:cTn id="17" presetID="31" presetClass="entr" presetSubtype="0" repeatCount="indefinite" fill="hold" nodeType="withEffect">
                                  <p:stCondLst>
                                    <p:cond delay="500"/>
                                  </p:stCondLst>
                                  <p:iterate type="lt">
                                    <p:tmPct val="5000"/>
                                  </p:iterate>
                                  <p:childTnLst>
                                    <p:set>
                                      <p:cBhvr>
                                        <p:cTn id="18" dur="1" fill="hold">
                                          <p:stCondLst>
                                            <p:cond delay="0"/>
                                          </p:stCondLst>
                                        </p:cTn>
                                        <p:tgtEl>
                                          <p:spTgt spid="29704"/>
                                        </p:tgtEl>
                                        <p:attrNameLst>
                                          <p:attrName>style.visibility</p:attrName>
                                        </p:attrNameLst>
                                      </p:cBhvr>
                                      <p:to>
                                        <p:strVal val="visible"/>
                                      </p:to>
                                    </p:set>
                                    <p:anim calcmode="lin" valueType="num">
                                      <p:cBhvr>
                                        <p:cTn id="19" dur="3000" fill="hold"/>
                                        <p:tgtEl>
                                          <p:spTgt spid="29704"/>
                                        </p:tgtEl>
                                        <p:attrNameLst>
                                          <p:attrName>ppt_w</p:attrName>
                                        </p:attrNameLst>
                                      </p:cBhvr>
                                      <p:tavLst>
                                        <p:tav tm="0">
                                          <p:val>
                                            <p:fltVal val="0"/>
                                          </p:val>
                                        </p:tav>
                                        <p:tav tm="100000">
                                          <p:val>
                                            <p:strVal val="#ppt_w"/>
                                          </p:val>
                                        </p:tav>
                                      </p:tavLst>
                                    </p:anim>
                                    <p:anim calcmode="lin" valueType="num">
                                      <p:cBhvr>
                                        <p:cTn id="20" dur="3000" fill="hold"/>
                                        <p:tgtEl>
                                          <p:spTgt spid="29704"/>
                                        </p:tgtEl>
                                        <p:attrNameLst>
                                          <p:attrName>ppt_h</p:attrName>
                                        </p:attrNameLst>
                                      </p:cBhvr>
                                      <p:tavLst>
                                        <p:tav tm="0">
                                          <p:val>
                                            <p:fltVal val="0"/>
                                          </p:val>
                                        </p:tav>
                                        <p:tav tm="100000">
                                          <p:val>
                                            <p:strVal val="#ppt_h"/>
                                          </p:val>
                                        </p:tav>
                                      </p:tavLst>
                                    </p:anim>
                                    <p:anim calcmode="lin" valueType="num">
                                      <p:cBhvr>
                                        <p:cTn id="21" dur="3000" fill="hold"/>
                                        <p:tgtEl>
                                          <p:spTgt spid="29704"/>
                                        </p:tgtEl>
                                        <p:attrNameLst>
                                          <p:attrName>style.rotation</p:attrName>
                                        </p:attrNameLst>
                                      </p:cBhvr>
                                      <p:tavLst>
                                        <p:tav tm="0">
                                          <p:val>
                                            <p:fltVal val="90"/>
                                          </p:val>
                                        </p:tav>
                                        <p:tav tm="100000">
                                          <p:val>
                                            <p:fltVal val="0"/>
                                          </p:val>
                                        </p:tav>
                                      </p:tavLst>
                                    </p:anim>
                                    <p:animEffect transition="in" filter="fade">
                                      <p:cBhvr>
                                        <p:cTn id="22" dur="3000"/>
                                        <p:tgtEl>
                                          <p:spTgt spid="29704"/>
                                        </p:tgtEl>
                                      </p:cBhvr>
                                    </p:animEffect>
                                  </p:childTnLst>
                                </p:cTn>
                              </p:par>
                              <p:par>
                                <p:cTn id="23" presetID="31" presetClass="entr" presetSubtype="0" repeatCount="indefinite" fill="hold" nodeType="withEffect">
                                  <p:stCondLst>
                                    <p:cond delay="500"/>
                                  </p:stCondLst>
                                  <p:iterate type="lt">
                                    <p:tmPct val="5000"/>
                                  </p:iterate>
                                  <p:childTnLst>
                                    <p:set>
                                      <p:cBhvr>
                                        <p:cTn id="24" dur="1" fill="hold">
                                          <p:stCondLst>
                                            <p:cond delay="0"/>
                                          </p:stCondLst>
                                        </p:cTn>
                                        <p:tgtEl>
                                          <p:spTgt spid="29705"/>
                                        </p:tgtEl>
                                        <p:attrNameLst>
                                          <p:attrName>style.visibility</p:attrName>
                                        </p:attrNameLst>
                                      </p:cBhvr>
                                      <p:to>
                                        <p:strVal val="visible"/>
                                      </p:to>
                                    </p:set>
                                    <p:anim calcmode="lin" valueType="num">
                                      <p:cBhvr>
                                        <p:cTn id="25" dur="3000" fill="hold"/>
                                        <p:tgtEl>
                                          <p:spTgt spid="29705"/>
                                        </p:tgtEl>
                                        <p:attrNameLst>
                                          <p:attrName>ppt_w</p:attrName>
                                        </p:attrNameLst>
                                      </p:cBhvr>
                                      <p:tavLst>
                                        <p:tav tm="0">
                                          <p:val>
                                            <p:fltVal val="0"/>
                                          </p:val>
                                        </p:tav>
                                        <p:tav tm="100000">
                                          <p:val>
                                            <p:strVal val="#ppt_w"/>
                                          </p:val>
                                        </p:tav>
                                      </p:tavLst>
                                    </p:anim>
                                    <p:anim calcmode="lin" valueType="num">
                                      <p:cBhvr>
                                        <p:cTn id="26" dur="3000" fill="hold"/>
                                        <p:tgtEl>
                                          <p:spTgt spid="29705"/>
                                        </p:tgtEl>
                                        <p:attrNameLst>
                                          <p:attrName>ppt_h</p:attrName>
                                        </p:attrNameLst>
                                      </p:cBhvr>
                                      <p:tavLst>
                                        <p:tav tm="0">
                                          <p:val>
                                            <p:fltVal val="0"/>
                                          </p:val>
                                        </p:tav>
                                        <p:tav tm="100000">
                                          <p:val>
                                            <p:strVal val="#ppt_h"/>
                                          </p:val>
                                        </p:tav>
                                      </p:tavLst>
                                    </p:anim>
                                    <p:anim calcmode="lin" valueType="num">
                                      <p:cBhvr>
                                        <p:cTn id="27" dur="3000" fill="hold"/>
                                        <p:tgtEl>
                                          <p:spTgt spid="29705"/>
                                        </p:tgtEl>
                                        <p:attrNameLst>
                                          <p:attrName>style.rotation</p:attrName>
                                        </p:attrNameLst>
                                      </p:cBhvr>
                                      <p:tavLst>
                                        <p:tav tm="0">
                                          <p:val>
                                            <p:fltVal val="90"/>
                                          </p:val>
                                        </p:tav>
                                        <p:tav tm="100000">
                                          <p:val>
                                            <p:fltVal val="0"/>
                                          </p:val>
                                        </p:tav>
                                      </p:tavLst>
                                    </p:anim>
                                    <p:animEffect transition="in" filter="fade">
                                      <p:cBhvr>
                                        <p:cTn id="28" dur="3000"/>
                                        <p:tgtEl>
                                          <p:spTgt spid="29705"/>
                                        </p:tgtEl>
                                      </p:cBhvr>
                                    </p:animEffect>
                                  </p:childTnLst>
                                </p:cTn>
                              </p:par>
                              <p:par>
                                <p:cTn id="29" presetID="31" presetClass="entr" presetSubtype="0" repeatCount="indefinite" fill="hold" nodeType="withEffect">
                                  <p:stCondLst>
                                    <p:cond delay="500"/>
                                  </p:stCondLst>
                                  <p:iterate type="lt">
                                    <p:tmPct val="5000"/>
                                  </p:iterate>
                                  <p:childTnLst>
                                    <p:set>
                                      <p:cBhvr>
                                        <p:cTn id="30" dur="1" fill="hold">
                                          <p:stCondLst>
                                            <p:cond delay="0"/>
                                          </p:stCondLst>
                                        </p:cTn>
                                        <p:tgtEl>
                                          <p:spTgt spid="29706"/>
                                        </p:tgtEl>
                                        <p:attrNameLst>
                                          <p:attrName>style.visibility</p:attrName>
                                        </p:attrNameLst>
                                      </p:cBhvr>
                                      <p:to>
                                        <p:strVal val="visible"/>
                                      </p:to>
                                    </p:set>
                                    <p:anim calcmode="lin" valueType="num">
                                      <p:cBhvr>
                                        <p:cTn id="31" dur="3000" fill="hold"/>
                                        <p:tgtEl>
                                          <p:spTgt spid="29706"/>
                                        </p:tgtEl>
                                        <p:attrNameLst>
                                          <p:attrName>ppt_w</p:attrName>
                                        </p:attrNameLst>
                                      </p:cBhvr>
                                      <p:tavLst>
                                        <p:tav tm="0">
                                          <p:val>
                                            <p:fltVal val="0"/>
                                          </p:val>
                                        </p:tav>
                                        <p:tav tm="100000">
                                          <p:val>
                                            <p:strVal val="#ppt_w"/>
                                          </p:val>
                                        </p:tav>
                                      </p:tavLst>
                                    </p:anim>
                                    <p:anim calcmode="lin" valueType="num">
                                      <p:cBhvr>
                                        <p:cTn id="32" dur="3000" fill="hold"/>
                                        <p:tgtEl>
                                          <p:spTgt spid="29706"/>
                                        </p:tgtEl>
                                        <p:attrNameLst>
                                          <p:attrName>ppt_h</p:attrName>
                                        </p:attrNameLst>
                                      </p:cBhvr>
                                      <p:tavLst>
                                        <p:tav tm="0">
                                          <p:val>
                                            <p:fltVal val="0"/>
                                          </p:val>
                                        </p:tav>
                                        <p:tav tm="100000">
                                          <p:val>
                                            <p:strVal val="#ppt_h"/>
                                          </p:val>
                                        </p:tav>
                                      </p:tavLst>
                                    </p:anim>
                                    <p:anim calcmode="lin" valueType="num">
                                      <p:cBhvr>
                                        <p:cTn id="33" dur="3000" fill="hold"/>
                                        <p:tgtEl>
                                          <p:spTgt spid="29706"/>
                                        </p:tgtEl>
                                        <p:attrNameLst>
                                          <p:attrName>style.rotation</p:attrName>
                                        </p:attrNameLst>
                                      </p:cBhvr>
                                      <p:tavLst>
                                        <p:tav tm="0">
                                          <p:val>
                                            <p:fltVal val="90"/>
                                          </p:val>
                                        </p:tav>
                                        <p:tav tm="100000">
                                          <p:val>
                                            <p:fltVal val="0"/>
                                          </p:val>
                                        </p:tav>
                                      </p:tavLst>
                                    </p:anim>
                                    <p:animEffect transition="in" filter="fade">
                                      <p:cBhvr>
                                        <p:cTn id="34" dur="3000"/>
                                        <p:tgtEl>
                                          <p:spTgt spid="29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P spid="2970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7"/>
          <p:cNvSpPr txBox="1">
            <a:spLocks noChangeArrowheads="1"/>
          </p:cNvSpPr>
          <p:nvPr/>
        </p:nvSpPr>
        <p:spPr bwMode="auto">
          <a:xfrm>
            <a:off x="5105400" y="1001713"/>
            <a:ext cx="2133600" cy="369887"/>
          </a:xfrm>
          <a:prstGeom prst="rect">
            <a:avLst/>
          </a:prstGeom>
          <a:noFill/>
          <a:ln w="9525">
            <a:noFill/>
            <a:miter lim="800000"/>
            <a:headEnd/>
            <a:tailEnd/>
          </a:ln>
          <a:effectLst/>
        </p:spPr>
        <p:txBody>
          <a:bodyPr>
            <a:spAutoFit/>
          </a:bodyPr>
          <a:lstStyle/>
          <a:p>
            <a:r>
              <a:rPr lang="en-US" altLang="en-US" b="1" i="1">
                <a:solidFill>
                  <a:srgbClr val="000099"/>
                </a:solidFill>
                <a:latin typeface="Times New Roman" pitchFamily="18" charset="0"/>
              </a:rPr>
              <a:t>Theo Lép Tôn-xtôi</a:t>
            </a:r>
          </a:p>
        </p:txBody>
      </p:sp>
      <p:grpSp>
        <p:nvGrpSpPr>
          <p:cNvPr id="16387" name="Group 9"/>
          <p:cNvGrpSpPr>
            <a:grpSpLocks/>
          </p:cNvGrpSpPr>
          <p:nvPr/>
        </p:nvGrpSpPr>
        <p:grpSpPr bwMode="auto">
          <a:xfrm>
            <a:off x="0" y="0"/>
            <a:ext cx="9144000" cy="842963"/>
            <a:chOff x="0" y="0"/>
            <a:chExt cx="9144000" cy="842665"/>
          </a:xfrm>
        </p:grpSpPr>
        <p:sp>
          <p:nvSpPr>
            <p:cNvPr id="11" name="Round Same Side Corner Rectangle 10"/>
            <p:cNvSpPr/>
            <p:nvPr/>
          </p:nvSpPr>
          <p:spPr>
            <a:xfrm>
              <a:off x="0" y="0"/>
              <a:ext cx="9144000" cy="457038"/>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en-US" sz="2000" b="1" dirty="0" err="1" smtClean="0">
                  <a:solidFill>
                    <a:srgbClr val="FFFFFF"/>
                  </a:solidFill>
                  <a:latin typeface="Times New Roman" pitchFamily="18" charset="0"/>
                  <a:cs typeface="Times New Roman" pitchFamily="18" charset="0"/>
                </a:rPr>
                <a:t>Thứ</a:t>
              </a:r>
              <a:r>
                <a:rPr lang="en-US" altLang="en-US" sz="2000" b="1" dirty="0" smtClean="0">
                  <a:solidFill>
                    <a:srgbClr val="FFFFFF"/>
                  </a:solidFill>
                  <a:latin typeface="Times New Roman" pitchFamily="18" charset="0"/>
                  <a:cs typeface="Times New Roman" pitchFamily="18" charset="0"/>
                </a:rPr>
                <a:t> </a:t>
              </a:r>
              <a:r>
                <a:rPr lang="en-US" altLang="en-US" sz="2000" b="1" dirty="0" err="1" smtClean="0">
                  <a:solidFill>
                    <a:srgbClr val="FFFFFF"/>
                  </a:solidFill>
                  <a:latin typeface="Times New Roman" pitchFamily="18" charset="0"/>
                  <a:cs typeface="Times New Roman" pitchFamily="18" charset="0"/>
                </a:rPr>
                <a:t>hai</a:t>
              </a:r>
              <a:r>
                <a:rPr lang="en-US" altLang="en-US" sz="2000" b="1" dirty="0" smtClean="0">
                  <a:solidFill>
                    <a:srgbClr val="FFFFFF"/>
                  </a:solidFill>
                  <a:latin typeface="Times New Roman" pitchFamily="18" charset="0"/>
                  <a:cs typeface="Times New Roman" pitchFamily="18" charset="0"/>
                </a:rPr>
                <a:t> </a:t>
              </a:r>
              <a:r>
                <a:rPr lang="en-US" altLang="en-US" sz="2000" b="1" dirty="0" err="1" smtClean="0">
                  <a:solidFill>
                    <a:srgbClr val="FFFFFF"/>
                  </a:solidFill>
                  <a:latin typeface="Times New Roman" pitchFamily="18" charset="0"/>
                  <a:cs typeface="Times New Roman" pitchFamily="18" charset="0"/>
                </a:rPr>
                <a:t>ngày</a:t>
              </a:r>
              <a:r>
                <a:rPr lang="en-US" altLang="en-US" sz="2000" b="1" dirty="0" smtClean="0">
                  <a:solidFill>
                    <a:srgbClr val="FFFFFF"/>
                  </a:solidFill>
                  <a:latin typeface="Times New Roman" pitchFamily="18" charset="0"/>
                  <a:cs typeface="Times New Roman" pitchFamily="18" charset="0"/>
                </a:rPr>
                <a:t> 14 </a:t>
              </a:r>
              <a:r>
                <a:rPr lang="en-US" altLang="en-US" sz="2000" b="1" dirty="0" err="1" smtClean="0">
                  <a:solidFill>
                    <a:srgbClr val="FFFFFF"/>
                  </a:solidFill>
                  <a:latin typeface="Times New Roman" pitchFamily="18" charset="0"/>
                  <a:cs typeface="Times New Roman" pitchFamily="18" charset="0"/>
                </a:rPr>
                <a:t>tháng</a:t>
              </a:r>
              <a:r>
                <a:rPr lang="en-US" altLang="en-US" sz="2000" b="1" dirty="0" smtClean="0">
                  <a:solidFill>
                    <a:srgbClr val="FFFFFF"/>
                  </a:solidFill>
                  <a:latin typeface="Times New Roman" pitchFamily="18" charset="0"/>
                  <a:cs typeface="Times New Roman" pitchFamily="18" charset="0"/>
                </a:rPr>
                <a:t>  4 </a:t>
              </a:r>
              <a:r>
                <a:rPr lang="en-US" altLang="en-US" sz="2000" b="1" dirty="0" err="1" smtClean="0">
                  <a:solidFill>
                    <a:srgbClr val="FFFFFF"/>
                  </a:solidFill>
                  <a:latin typeface="Times New Roman" pitchFamily="18" charset="0"/>
                  <a:cs typeface="Times New Roman" pitchFamily="18" charset="0"/>
                </a:rPr>
                <a:t>năm</a:t>
              </a:r>
              <a:r>
                <a:rPr lang="en-US" altLang="en-US" sz="2000" b="1" dirty="0" smtClean="0">
                  <a:solidFill>
                    <a:srgbClr val="FFFFFF"/>
                  </a:solidFill>
                  <a:latin typeface="Times New Roman" pitchFamily="18" charset="0"/>
                  <a:cs typeface="Times New Roman" pitchFamily="18" charset="0"/>
                </a:rPr>
                <a:t> 2014</a:t>
              </a:r>
            </a:p>
          </p:txBody>
        </p:sp>
        <p:sp>
          <p:nvSpPr>
            <p:cNvPr id="16395" name="Text Box 5"/>
            <p:cNvSpPr txBox="1">
              <a:spLocks noChangeArrowheads="1"/>
            </p:cNvSpPr>
            <p:nvPr/>
          </p:nvSpPr>
          <p:spPr bwMode="auto">
            <a:xfrm>
              <a:off x="3124200" y="381000"/>
              <a:ext cx="3810000" cy="461665"/>
            </a:xfrm>
            <a:prstGeom prst="rect">
              <a:avLst/>
            </a:prstGeom>
            <a:noFill/>
            <a:ln w="9525">
              <a:noFill/>
              <a:miter lim="800000"/>
              <a:headEnd/>
              <a:tailEnd/>
            </a:ln>
            <a:effectLst/>
          </p:spPr>
          <p:txBody>
            <a:bodyPr>
              <a:spAutoFit/>
            </a:bodyPr>
            <a:lstStyle/>
            <a:p>
              <a:pPr>
                <a:spcBef>
                  <a:spcPct val="50000"/>
                </a:spcBef>
              </a:pPr>
              <a:r>
                <a:rPr lang="en-US" altLang="en-US" sz="2400" b="1">
                  <a:solidFill>
                    <a:srgbClr val="000099"/>
                  </a:solidFill>
                  <a:latin typeface="Times New Roman" pitchFamily="18" charset="0"/>
                </a:rPr>
                <a:t>Tập đọc – Kể chuyện</a:t>
              </a:r>
            </a:p>
          </p:txBody>
        </p:sp>
      </p:grpSp>
      <p:sp>
        <p:nvSpPr>
          <p:cNvPr id="16388" name="AutoShape 8"/>
          <p:cNvSpPr>
            <a:spLocks noChangeArrowheads="1"/>
          </p:cNvSpPr>
          <p:nvPr/>
        </p:nvSpPr>
        <p:spPr bwMode="gray">
          <a:xfrm>
            <a:off x="76200" y="38100"/>
            <a:ext cx="990600" cy="3810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altLang="en-US" sz="1600" b="1" i="1">
                <a:solidFill>
                  <a:srgbClr val="000099"/>
                </a:solidFill>
                <a:latin typeface="Times New Roman" pitchFamily="18" charset="0"/>
              </a:rPr>
              <a:t>SGK/113</a:t>
            </a:r>
          </a:p>
        </p:txBody>
      </p:sp>
      <p:sp>
        <p:nvSpPr>
          <p:cNvPr id="2" name="TextBox 1"/>
          <p:cNvSpPr txBox="1"/>
          <p:nvPr/>
        </p:nvSpPr>
        <p:spPr>
          <a:xfrm>
            <a:off x="2590800" y="685800"/>
            <a:ext cx="4114800" cy="461963"/>
          </a:xfrm>
          <a:prstGeom prst="rect">
            <a:avLst/>
          </a:prstGeom>
          <a:noFill/>
        </p:spPr>
        <p:txBody>
          <a:bodyPr>
            <a:spAutoFit/>
          </a:bodyPr>
          <a:lstStyle/>
          <a:p>
            <a:pPr>
              <a:defRPr/>
            </a:pPr>
            <a:r>
              <a:rPr lang="en-US" sz="2400" b="1" dirty="0" err="1">
                <a:effectLst>
                  <a:outerShdw blurRad="38100" dist="38100" dir="2700000" algn="tl">
                    <a:srgbClr val="000000">
                      <a:alpha val="43137"/>
                    </a:srgbClr>
                  </a:outerShdw>
                </a:effectLst>
              </a:rPr>
              <a:t>Người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đi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săn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và</a:t>
            </a:r>
            <a:r>
              <a:rPr lang="en-US" sz="2400" b="1" dirty="0">
                <a:effectLst>
                  <a:outerShdw blurRad="38100" dist="38100" dir="2700000" algn="tl">
                    <a:srgbClr val="000000">
                      <a:alpha val="43137"/>
                    </a:srgbClr>
                  </a:outerShdw>
                </a:effectLst>
              </a:rPr>
              <a:t> con </a:t>
            </a:r>
            <a:r>
              <a:rPr lang="en-US" sz="2400" b="1" dirty="0" err="1">
                <a:effectLst>
                  <a:outerShdw blurRad="38100" dist="38100" dir="2700000" algn="tl">
                    <a:srgbClr val="000000">
                      <a:alpha val="43137"/>
                    </a:srgbClr>
                  </a:outerShdw>
                </a:effectLst>
              </a:rPr>
              <a:t>vượn</a:t>
            </a:r>
            <a:endParaRPr lang="en-US" sz="2400" b="1" dirty="0">
              <a:effectLst>
                <a:outerShdw blurRad="38100" dist="38100" dir="2700000" algn="tl">
                  <a:srgbClr val="000000">
                    <a:alpha val="43137"/>
                  </a:srgbClr>
                </a:outerShdw>
              </a:effectLst>
            </a:endParaRPr>
          </a:p>
        </p:txBody>
      </p:sp>
      <p:sp>
        <p:nvSpPr>
          <p:cNvPr id="16390" name="TextBox 5"/>
          <p:cNvSpPr txBox="1">
            <a:spLocks noChangeArrowheads="1"/>
          </p:cNvSpPr>
          <p:nvPr/>
        </p:nvSpPr>
        <p:spPr bwMode="auto">
          <a:xfrm>
            <a:off x="533400" y="1382713"/>
            <a:ext cx="1181100" cy="369887"/>
          </a:xfrm>
          <a:prstGeom prst="rect">
            <a:avLst/>
          </a:prstGeom>
          <a:noFill/>
          <a:ln w="9525">
            <a:noFill/>
            <a:miter lim="800000"/>
            <a:headEnd/>
            <a:tailEnd/>
          </a:ln>
        </p:spPr>
        <p:txBody>
          <a:bodyPr>
            <a:spAutoFit/>
          </a:bodyPr>
          <a:lstStyle/>
          <a:p>
            <a:r>
              <a:rPr lang="en-US" altLang="en-US" u="sng">
                <a:solidFill>
                  <a:srgbClr val="000099"/>
                </a:solidFill>
              </a:rPr>
              <a:t>Nội dung:</a:t>
            </a:r>
          </a:p>
        </p:txBody>
      </p:sp>
      <p:sp>
        <p:nvSpPr>
          <p:cNvPr id="16391" name="TextBox 14"/>
          <p:cNvSpPr txBox="1">
            <a:spLocks noChangeArrowheads="1"/>
          </p:cNvSpPr>
          <p:nvPr/>
        </p:nvSpPr>
        <p:spPr bwMode="auto">
          <a:xfrm>
            <a:off x="1524000" y="1382713"/>
            <a:ext cx="7810500" cy="369887"/>
          </a:xfrm>
          <a:prstGeom prst="rect">
            <a:avLst/>
          </a:prstGeom>
          <a:noFill/>
          <a:ln w="9525">
            <a:noFill/>
            <a:miter lim="800000"/>
            <a:headEnd/>
            <a:tailEnd/>
          </a:ln>
        </p:spPr>
        <p:txBody>
          <a:bodyPr>
            <a:spAutoFit/>
          </a:bodyPr>
          <a:lstStyle/>
          <a:p>
            <a:r>
              <a:rPr lang="en-US" altLang="en-US" b="1" i="1">
                <a:solidFill>
                  <a:srgbClr val="990000"/>
                </a:solidFill>
                <a:latin typeface="Times New Roman" pitchFamily="18" charset="0"/>
                <a:cs typeface="Times New Roman" pitchFamily="18" charset="0"/>
              </a:rPr>
              <a:t>Giết hại thú rừng là tội ác. Mỗi người phải có ý thức bảo vệ  môi trường.</a:t>
            </a:r>
          </a:p>
        </p:txBody>
      </p:sp>
      <p:sp>
        <p:nvSpPr>
          <p:cNvPr id="13" name="Rectangle 6"/>
          <p:cNvSpPr>
            <a:spLocks noChangeArrowheads="1"/>
          </p:cNvSpPr>
          <p:nvPr/>
        </p:nvSpPr>
        <p:spPr bwMode="auto">
          <a:xfrm>
            <a:off x="0" y="2936875"/>
            <a:ext cx="8840788" cy="3540125"/>
          </a:xfrm>
          <a:prstGeom prst="rect">
            <a:avLst/>
          </a:prstGeom>
          <a:noFill/>
          <a:ln w="9525">
            <a:noFill/>
            <a:miter lim="800000"/>
            <a:headEnd/>
            <a:tailEnd/>
          </a:ln>
          <a:effectLst/>
        </p:spPr>
        <p:txBody>
          <a:bodyPr anchor="ctr">
            <a:spAutoFit/>
          </a:bodyPr>
          <a:lstStyle/>
          <a:p>
            <a:pPr algn="just"/>
            <a:r>
              <a:rPr lang="en-US" altLang="en-US">
                <a:solidFill>
                  <a:srgbClr val="000099"/>
                </a:solidFill>
              </a:rPr>
              <a:t>      </a:t>
            </a:r>
            <a:r>
              <a:rPr lang="en-US" altLang="en-US" sz="3200" b="1" i="1">
                <a:solidFill>
                  <a:srgbClr val="000099"/>
                </a:solidFill>
                <a:latin typeface="Times New Roman" pitchFamily="18" charset="0"/>
                <a:cs typeface="Times New Roman" pitchFamily="18" charset="0"/>
              </a:rPr>
              <a:t>Một hôm, người đi săn xách nỏ vào rừng. Bác thấy một con vượn lông xám đang ngồi ôm con trên tảng đá. Bác nhẹ nhàng rút mũi tên bắn trúng vượn mẹ. </a:t>
            </a:r>
          </a:p>
          <a:p>
            <a:pPr algn="just"/>
            <a:r>
              <a:rPr lang="en-US" altLang="en-US" sz="3200" b="1" i="1">
                <a:solidFill>
                  <a:srgbClr val="000099"/>
                </a:solidFill>
                <a:latin typeface="Times New Roman" pitchFamily="18" charset="0"/>
                <a:cs typeface="Times New Roman" pitchFamily="18" charset="0"/>
              </a:rPr>
              <a:t>    Vượn mẹ giật mình, hết nhìn mũi tên lại nhìn người đi săn bằng đôi mắt căm giận, tay không rời con. Máu ở vết thương rỉ ra loang khắp ngực.</a:t>
            </a:r>
          </a:p>
        </p:txBody>
      </p:sp>
      <p:sp>
        <p:nvSpPr>
          <p:cNvPr id="14" name="WordArt 5"/>
          <p:cNvSpPr>
            <a:spLocks noChangeArrowheads="1" noChangeShapeType="1" noTextEdit="1"/>
          </p:cNvSpPr>
          <p:nvPr/>
        </p:nvSpPr>
        <p:spPr bwMode="auto">
          <a:xfrm>
            <a:off x="1885950" y="2124075"/>
            <a:ext cx="5276850" cy="619125"/>
          </a:xfrm>
          <a:prstGeom prst="rect">
            <a:avLst/>
          </a:prstGeom>
        </p:spPr>
        <p:txBody>
          <a:bodyPr wrap="none" fromWordArt="1">
            <a:prstTxWarp prst="textWave1">
              <a:avLst>
                <a:gd name="adj1" fmla="val 13005"/>
                <a:gd name="adj2" fmla="val 0"/>
              </a:avLst>
            </a:prstTxWarp>
          </a:bodyPr>
          <a:lstStyle/>
          <a:p>
            <a:pPr algn="ctr"/>
            <a:r>
              <a:rPr lang="vi-VN" sz="6000" b="1" i="1" kern="10">
                <a:ln w="9525">
                  <a:solidFill>
                    <a:srgbClr val="FF0000"/>
                  </a:solidFill>
                  <a:round/>
                  <a:headEnd/>
                  <a:tailEnd/>
                </a:ln>
                <a:solidFill>
                  <a:srgbClr val="000099"/>
                </a:solidFill>
                <a:latin typeface="Times New Roman"/>
                <a:cs typeface="Times New Roman"/>
              </a:rPr>
              <a:t>Luyện đọc diễn cảm đoạn 2 </a:t>
            </a:r>
            <a:endParaRPr lang="en-US" sz="6000" b="1" i="1" kern="10">
              <a:ln w="9525">
                <a:solidFill>
                  <a:srgbClr val="FF0000"/>
                </a:solidFill>
                <a:round/>
                <a:headEnd/>
                <a:tailEnd/>
              </a:ln>
              <a:solidFill>
                <a:srgbClr val="000099"/>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7"/>
          <p:cNvSpPr txBox="1">
            <a:spLocks noChangeArrowheads="1"/>
          </p:cNvSpPr>
          <p:nvPr/>
        </p:nvSpPr>
        <p:spPr bwMode="auto">
          <a:xfrm>
            <a:off x="5105400" y="1001713"/>
            <a:ext cx="2133600" cy="369887"/>
          </a:xfrm>
          <a:prstGeom prst="rect">
            <a:avLst/>
          </a:prstGeom>
          <a:noFill/>
          <a:ln w="9525">
            <a:noFill/>
            <a:miter lim="800000"/>
            <a:headEnd/>
            <a:tailEnd/>
          </a:ln>
          <a:effectLst/>
        </p:spPr>
        <p:txBody>
          <a:bodyPr>
            <a:spAutoFit/>
          </a:bodyPr>
          <a:lstStyle/>
          <a:p>
            <a:r>
              <a:rPr lang="en-US" altLang="en-US" b="1" i="1">
                <a:solidFill>
                  <a:srgbClr val="000099"/>
                </a:solidFill>
                <a:latin typeface="Times New Roman" pitchFamily="18" charset="0"/>
              </a:rPr>
              <a:t>Theo Lép Tôn-xtôi</a:t>
            </a:r>
          </a:p>
        </p:txBody>
      </p:sp>
      <p:grpSp>
        <p:nvGrpSpPr>
          <p:cNvPr id="17411" name="Group 9"/>
          <p:cNvGrpSpPr>
            <a:grpSpLocks/>
          </p:cNvGrpSpPr>
          <p:nvPr/>
        </p:nvGrpSpPr>
        <p:grpSpPr bwMode="auto">
          <a:xfrm>
            <a:off x="0" y="0"/>
            <a:ext cx="9144000" cy="842963"/>
            <a:chOff x="0" y="0"/>
            <a:chExt cx="9144000" cy="842665"/>
          </a:xfrm>
        </p:grpSpPr>
        <p:sp>
          <p:nvSpPr>
            <p:cNvPr id="11" name="Round Same Side Corner Rectangle 10"/>
            <p:cNvSpPr/>
            <p:nvPr/>
          </p:nvSpPr>
          <p:spPr>
            <a:xfrm>
              <a:off x="0" y="0"/>
              <a:ext cx="9144000" cy="457038"/>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en-US" sz="2000" b="1" dirty="0" err="1" smtClean="0">
                  <a:solidFill>
                    <a:srgbClr val="FFFFFF"/>
                  </a:solidFill>
                  <a:latin typeface="Times New Roman" pitchFamily="18" charset="0"/>
                  <a:cs typeface="Times New Roman" pitchFamily="18" charset="0"/>
                </a:rPr>
                <a:t>Thứ</a:t>
              </a:r>
              <a:r>
                <a:rPr lang="en-US" altLang="en-US" sz="2000" b="1" dirty="0" smtClean="0">
                  <a:solidFill>
                    <a:srgbClr val="FFFFFF"/>
                  </a:solidFill>
                  <a:latin typeface="Times New Roman" pitchFamily="18" charset="0"/>
                  <a:cs typeface="Times New Roman" pitchFamily="18" charset="0"/>
                </a:rPr>
                <a:t> </a:t>
              </a:r>
              <a:r>
                <a:rPr lang="en-US" altLang="en-US" sz="2000" b="1" dirty="0" err="1" smtClean="0">
                  <a:solidFill>
                    <a:srgbClr val="FFFFFF"/>
                  </a:solidFill>
                  <a:latin typeface="Times New Roman" pitchFamily="18" charset="0"/>
                  <a:cs typeface="Times New Roman" pitchFamily="18" charset="0"/>
                </a:rPr>
                <a:t>hai</a:t>
              </a:r>
              <a:r>
                <a:rPr lang="en-US" altLang="en-US" sz="2000" b="1" dirty="0" smtClean="0">
                  <a:solidFill>
                    <a:srgbClr val="FFFFFF"/>
                  </a:solidFill>
                  <a:latin typeface="Times New Roman" pitchFamily="18" charset="0"/>
                  <a:cs typeface="Times New Roman" pitchFamily="18" charset="0"/>
                </a:rPr>
                <a:t> </a:t>
              </a:r>
              <a:r>
                <a:rPr lang="en-US" altLang="en-US" sz="2000" b="1" dirty="0" err="1" smtClean="0">
                  <a:solidFill>
                    <a:srgbClr val="FFFFFF"/>
                  </a:solidFill>
                  <a:latin typeface="Times New Roman" pitchFamily="18" charset="0"/>
                  <a:cs typeface="Times New Roman" pitchFamily="18" charset="0"/>
                </a:rPr>
                <a:t>ngày</a:t>
              </a:r>
              <a:r>
                <a:rPr lang="en-US" altLang="en-US" sz="2000" b="1" dirty="0" smtClean="0">
                  <a:solidFill>
                    <a:srgbClr val="FFFFFF"/>
                  </a:solidFill>
                  <a:latin typeface="Times New Roman" pitchFamily="18" charset="0"/>
                  <a:cs typeface="Times New Roman" pitchFamily="18" charset="0"/>
                </a:rPr>
                <a:t> 14 </a:t>
              </a:r>
              <a:r>
                <a:rPr lang="en-US" altLang="en-US" sz="2000" b="1" dirty="0" err="1" smtClean="0">
                  <a:solidFill>
                    <a:srgbClr val="FFFFFF"/>
                  </a:solidFill>
                  <a:latin typeface="Times New Roman" pitchFamily="18" charset="0"/>
                  <a:cs typeface="Times New Roman" pitchFamily="18" charset="0"/>
                </a:rPr>
                <a:t>tháng</a:t>
              </a:r>
              <a:r>
                <a:rPr lang="en-US" altLang="en-US" sz="2000" b="1" dirty="0" smtClean="0">
                  <a:solidFill>
                    <a:srgbClr val="FFFFFF"/>
                  </a:solidFill>
                  <a:latin typeface="Times New Roman" pitchFamily="18" charset="0"/>
                  <a:cs typeface="Times New Roman" pitchFamily="18" charset="0"/>
                </a:rPr>
                <a:t>  4 </a:t>
              </a:r>
              <a:r>
                <a:rPr lang="en-US" altLang="en-US" sz="2000" b="1" dirty="0" err="1" smtClean="0">
                  <a:solidFill>
                    <a:srgbClr val="FFFFFF"/>
                  </a:solidFill>
                  <a:latin typeface="Times New Roman" pitchFamily="18" charset="0"/>
                  <a:cs typeface="Times New Roman" pitchFamily="18" charset="0"/>
                </a:rPr>
                <a:t>năm</a:t>
              </a:r>
              <a:r>
                <a:rPr lang="en-US" altLang="en-US" sz="2000" b="1" dirty="0" smtClean="0">
                  <a:solidFill>
                    <a:srgbClr val="FFFFFF"/>
                  </a:solidFill>
                  <a:latin typeface="Times New Roman" pitchFamily="18" charset="0"/>
                  <a:cs typeface="Times New Roman" pitchFamily="18" charset="0"/>
                </a:rPr>
                <a:t> 2014</a:t>
              </a:r>
            </a:p>
          </p:txBody>
        </p:sp>
        <p:sp>
          <p:nvSpPr>
            <p:cNvPr id="17427" name="Text Box 5"/>
            <p:cNvSpPr txBox="1">
              <a:spLocks noChangeArrowheads="1"/>
            </p:cNvSpPr>
            <p:nvPr/>
          </p:nvSpPr>
          <p:spPr bwMode="auto">
            <a:xfrm>
              <a:off x="3124200" y="381000"/>
              <a:ext cx="3810000" cy="461665"/>
            </a:xfrm>
            <a:prstGeom prst="rect">
              <a:avLst/>
            </a:prstGeom>
            <a:noFill/>
            <a:ln w="9525">
              <a:noFill/>
              <a:miter lim="800000"/>
              <a:headEnd/>
              <a:tailEnd/>
            </a:ln>
            <a:effectLst/>
          </p:spPr>
          <p:txBody>
            <a:bodyPr>
              <a:spAutoFit/>
            </a:bodyPr>
            <a:lstStyle/>
            <a:p>
              <a:pPr>
                <a:spcBef>
                  <a:spcPct val="50000"/>
                </a:spcBef>
              </a:pPr>
              <a:r>
                <a:rPr lang="en-US" altLang="en-US" sz="2400" b="1">
                  <a:solidFill>
                    <a:srgbClr val="000099"/>
                  </a:solidFill>
                  <a:latin typeface="Times New Roman" pitchFamily="18" charset="0"/>
                </a:rPr>
                <a:t>Tập đọc – Kể chuyện</a:t>
              </a:r>
            </a:p>
          </p:txBody>
        </p:sp>
      </p:grpSp>
      <p:sp>
        <p:nvSpPr>
          <p:cNvPr id="17412" name="AutoShape 8"/>
          <p:cNvSpPr>
            <a:spLocks noChangeArrowheads="1"/>
          </p:cNvSpPr>
          <p:nvPr/>
        </p:nvSpPr>
        <p:spPr bwMode="gray">
          <a:xfrm>
            <a:off x="76200" y="38100"/>
            <a:ext cx="990600" cy="3810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altLang="en-US" sz="1600" b="1" i="1">
                <a:solidFill>
                  <a:srgbClr val="000099"/>
                </a:solidFill>
                <a:latin typeface="Times New Roman" pitchFamily="18" charset="0"/>
              </a:rPr>
              <a:t>SGK/113</a:t>
            </a:r>
          </a:p>
        </p:txBody>
      </p:sp>
      <p:sp>
        <p:nvSpPr>
          <p:cNvPr id="2" name="TextBox 1"/>
          <p:cNvSpPr txBox="1"/>
          <p:nvPr/>
        </p:nvSpPr>
        <p:spPr>
          <a:xfrm>
            <a:off x="2590800" y="685800"/>
            <a:ext cx="4114800" cy="461963"/>
          </a:xfrm>
          <a:prstGeom prst="rect">
            <a:avLst/>
          </a:prstGeom>
          <a:noFill/>
        </p:spPr>
        <p:txBody>
          <a:bodyPr>
            <a:spAutoFit/>
          </a:bodyPr>
          <a:lstStyle/>
          <a:p>
            <a:pPr>
              <a:defRPr/>
            </a:pPr>
            <a:r>
              <a:rPr lang="en-US" sz="2400" b="1" dirty="0" err="1">
                <a:effectLst>
                  <a:outerShdw blurRad="38100" dist="38100" dir="2700000" algn="tl">
                    <a:srgbClr val="000000">
                      <a:alpha val="43137"/>
                    </a:srgbClr>
                  </a:outerShdw>
                </a:effectLst>
              </a:rPr>
              <a:t>Người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đi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săn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và</a:t>
            </a:r>
            <a:r>
              <a:rPr lang="en-US" sz="2400" b="1" dirty="0">
                <a:effectLst>
                  <a:outerShdw blurRad="38100" dist="38100" dir="2700000" algn="tl">
                    <a:srgbClr val="000000">
                      <a:alpha val="43137"/>
                    </a:srgbClr>
                  </a:outerShdw>
                </a:effectLst>
              </a:rPr>
              <a:t> con </a:t>
            </a:r>
            <a:r>
              <a:rPr lang="en-US" sz="2400" b="1" dirty="0" err="1">
                <a:effectLst>
                  <a:outerShdw blurRad="38100" dist="38100" dir="2700000" algn="tl">
                    <a:srgbClr val="000000">
                      <a:alpha val="43137"/>
                    </a:srgbClr>
                  </a:outerShdw>
                </a:effectLst>
              </a:rPr>
              <a:t>vượn</a:t>
            </a:r>
            <a:endParaRPr lang="en-US" sz="2400" b="1" dirty="0">
              <a:effectLst>
                <a:outerShdw blurRad="38100" dist="38100" dir="2700000" algn="tl">
                  <a:srgbClr val="000000">
                    <a:alpha val="43137"/>
                  </a:srgbClr>
                </a:outerShdw>
              </a:effectLst>
            </a:endParaRPr>
          </a:p>
        </p:txBody>
      </p:sp>
      <p:sp>
        <p:nvSpPr>
          <p:cNvPr id="17414" name="TextBox 5"/>
          <p:cNvSpPr txBox="1">
            <a:spLocks noChangeArrowheads="1"/>
          </p:cNvSpPr>
          <p:nvPr/>
        </p:nvSpPr>
        <p:spPr bwMode="auto">
          <a:xfrm>
            <a:off x="533400" y="1382713"/>
            <a:ext cx="1181100" cy="369887"/>
          </a:xfrm>
          <a:prstGeom prst="rect">
            <a:avLst/>
          </a:prstGeom>
          <a:noFill/>
          <a:ln w="9525">
            <a:noFill/>
            <a:miter lim="800000"/>
            <a:headEnd/>
            <a:tailEnd/>
          </a:ln>
        </p:spPr>
        <p:txBody>
          <a:bodyPr>
            <a:spAutoFit/>
          </a:bodyPr>
          <a:lstStyle/>
          <a:p>
            <a:r>
              <a:rPr lang="en-US" altLang="en-US" u="sng">
                <a:solidFill>
                  <a:srgbClr val="000099"/>
                </a:solidFill>
              </a:rPr>
              <a:t>Nội dung:</a:t>
            </a:r>
          </a:p>
        </p:txBody>
      </p:sp>
      <p:sp>
        <p:nvSpPr>
          <p:cNvPr id="17415" name="TextBox 14"/>
          <p:cNvSpPr txBox="1">
            <a:spLocks noChangeArrowheads="1"/>
          </p:cNvSpPr>
          <p:nvPr/>
        </p:nvSpPr>
        <p:spPr bwMode="auto">
          <a:xfrm>
            <a:off x="1524000" y="1382713"/>
            <a:ext cx="7810500" cy="369887"/>
          </a:xfrm>
          <a:prstGeom prst="rect">
            <a:avLst/>
          </a:prstGeom>
          <a:noFill/>
          <a:ln w="9525">
            <a:noFill/>
            <a:miter lim="800000"/>
            <a:headEnd/>
            <a:tailEnd/>
          </a:ln>
        </p:spPr>
        <p:txBody>
          <a:bodyPr>
            <a:spAutoFit/>
          </a:bodyPr>
          <a:lstStyle/>
          <a:p>
            <a:r>
              <a:rPr lang="en-US" altLang="en-US" b="1" i="1">
                <a:solidFill>
                  <a:srgbClr val="990000"/>
                </a:solidFill>
                <a:latin typeface="Times New Roman" pitchFamily="18" charset="0"/>
                <a:cs typeface="Times New Roman" pitchFamily="18" charset="0"/>
              </a:rPr>
              <a:t>Giết hại thú rừng là tội ác. Mỗi người phải có ý thức bảo vệ  môi trường.</a:t>
            </a:r>
          </a:p>
        </p:txBody>
      </p:sp>
      <p:sp>
        <p:nvSpPr>
          <p:cNvPr id="17416" name="Rectangle 6"/>
          <p:cNvSpPr>
            <a:spLocks noChangeArrowheads="1"/>
          </p:cNvSpPr>
          <p:nvPr/>
        </p:nvSpPr>
        <p:spPr bwMode="auto">
          <a:xfrm>
            <a:off x="0" y="2936875"/>
            <a:ext cx="8840788" cy="3540125"/>
          </a:xfrm>
          <a:prstGeom prst="rect">
            <a:avLst/>
          </a:prstGeom>
          <a:noFill/>
          <a:ln w="9525">
            <a:noFill/>
            <a:miter lim="800000"/>
            <a:headEnd/>
            <a:tailEnd/>
          </a:ln>
          <a:effectLst/>
        </p:spPr>
        <p:txBody>
          <a:bodyPr anchor="ctr">
            <a:spAutoFit/>
          </a:bodyPr>
          <a:lstStyle/>
          <a:p>
            <a:pPr algn="just"/>
            <a:r>
              <a:rPr lang="en-US" altLang="en-US">
                <a:solidFill>
                  <a:srgbClr val="000099"/>
                </a:solidFill>
              </a:rPr>
              <a:t>      </a:t>
            </a:r>
            <a:r>
              <a:rPr lang="en-US" altLang="en-US" sz="3200" b="1" i="1">
                <a:solidFill>
                  <a:srgbClr val="000099"/>
                </a:solidFill>
                <a:latin typeface="Times New Roman" pitchFamily="18" charset="0"/>
                <a:cs typeface="Times New Roman" pitchFamily="18" charset="0"/>
              </a:rPr>
              <a:t>Một hôm, người đi săn </a:t>
            </a:r>
            <a:r>
              <a:rPr lang="en-US" altLang="en-US" sz="3200" b="1" i="1">
                <a:solidFill>
                  <a:srgbClr val="FF0000"/>
                </a:solidFill>
                <a:latin typeface="Times New Roman" pitchFamily="18" charset="0"/>
                <a:cs typeface="Times New Roman" pitchFamily="18" charset="0"/>
              </a:rPr>
              <a:t>xách nỏ </a:t>
            </a:r>
            <a:r>
              <a:rPr lang="en-US" altLang="en-US" sz="3200" b="1" i="1">
                <a:solidFill>
                  <a:srgbClr val="000099"/>
                </a:solidFill>
                <a:latin typeface="Times New Roman" pitchFamily="18" charset="0"/>
                <a:cs typeface="Times New Roman" pitchFamily="18" charset="0"/>
              </a:rPr>
              <a:t>vào rừng. Bác thấy một </a:t>
            </a:r>
            <a:r>
              <a:rPr lang="en-US" altLang="en-US" sz="3200" b="1" i="1">
                <a:solidFill>
                  <a:srgbClr val="FF0000"/>
                </a:solidFill>
                <a:latin typeface="Times New Roman" pitchFamily="18" charset="0"/>
                <a:cs typeface="Times New Roman" pitchFamily="18" charset="0"/>
              </a:rPr>
              <a:t>con vượn </a:t>
            </a:r>
            <a:r>
              <a:rPr lang="en-US" altLang="en-US" sz="3200" b="1" i="1">
                <a:solidFill>
                  <a:srgbClr val="000099"/>
                </a:solidFill>
                <a:latin typeface="Times New Roman" pitchFamily="18" charset="0"/>
                <a:cs typeface="Times New Roman" pitchFamily="18" charset="0"/>
              </a:rPr>
              <a:t>lông xám đang ngồi </a:t>
            </a:r>
            <a:r>
              <a:rPr lang="en-US" altLang="en-US" sz="3200" b="1" i="1">
                <a:solidFill>
                  <a:srgbClr val="FF0000"/>
                </a:solidFill>
                <a:latin typeface="Times New Roman" pitchFamily="18" charset="0"/>
                <a:cs typeface="Times New Roman" pitchFamily="18" charset="0"/>
              </a:rPr>
              <a:t>ôm con </a:t>
            </a:r>
            <a:r>
              <a:rPr lang="en-US" altLang="en-US" sz="3200" b="1" i="1">
                <a:solidFill>
                  <a:srgbClr val="000099"/>
                </a:solidFill>
                <a:latin typeface="Times New Roman" pitchFamily="18" charset="0"/>
                <a:cs typeface="Times New Roman" pitchFamily="18" charset="0"/>
              </a:rPr>
              <a:t>trên tảng đá. Bác nhẹ nhàng rút mũi tên </a:t>
            </a:r>
            <a:r>
              <a:rPr lang="en-US" altLang="en-US" sz="3200" b="1" i="1">
                <a:solidFill>
                  <a:srgbClr val="FF0000"/>
                </a:solidFill>
                <a:latin typeface="Times New Roman" pitchFamily="18" charset="0"/>
                <a:cs typeface="Times New Roman" pitchFamily="18" charset="0"/>
              </a:rPr>
              <a:t>bắn trúng </a:t>
            </a:r>
            <a:r>
              <a:rPr lang="en-US" altLang="en-US" sz="3200" b="1" i="1">
                <a:solidFill>
                  <a:srgbClr val="000099"/>
                </a:solidFill>
                <a:latin typeface="Times New Roman" pitchFamily="18" charset="0"/>
                <a:cs typeface="Times New Roman" pitchFamily="18" charset="0"/>
              </a:rPr>
              <a:t>vượn mẹ. </a:t>
            </a:r>
          </a:p>
          <a:p>
            <a:pPr algn="just"/>
            <a:r>
              <a:rPr lang="en-US" altLang="en-US" sz="3200" b="1" i="1">
                <a:solidFill>
                  <a:srgbClr val="000099"/>
                </a:solidFill>
                <a:latin typeface="Times New Roman" pitchFamily="18" charset="0"/>
                <a:cs typeface="Times New Roman" pitchFamily="18" charset="0"/>
              </a:rPr>
              <a:t>    Vượn mẹ </a:t>
            </a:r>
            <a:r>
              <a:rPr lang="en-US" altLang="en-US" sz="3200" b="1" i="1">
                <a:solidFill>
                  <a:srgbClr val="FF0000"/>
                </a:solidFill>
                <a:latin typeface="Times New Roman" pitchFamily="18" charset="0"/>
                <a:cs typeface="Times New Roman" pitchFamily="18" charset="0"/>
              </a:rPr>
              <a:t>giật mình</a:t>
            </a:r>
            <a:r>
              <a:rPr lang="en-US" altLang="en-US" sz="3200" b="1" i="1">
                <a:solidFill>
                  <a:srgbClr val="000099"/>
                </a:solidFill>
                <a:latin typeface="Times New Roman" pitchFamily="18" charset="0"/>
                <a:cs typeface="Times New Roman" pitchFamily="18" charset="0"/>
              </a:rPr>
              <a:t>, hết nhìn mũi tên lại nhìn người đi săn bằng đôi mắt </a:t>
            </a:r>
            <a:r>
              <a:rPr lang="en-US" altLang="en-US" sz="3200" b="1" i="1">
                <a:solidFill>
                  <a:srgbClr val="FF0000"/>
                </a:solidFill>
                <a:latin typeface="Times New Roman" pitchFamily="18" charset="0"/>
                <a:cs typeface="Times New Roman" pitchFamily="18" charset="0"/>
              </a:rPr>
              <a:t>căm giận</a:t>
            </a:r>
            <a:r>
              <a:rPr lang="en-US" altLang="en-US" sz="3200" b="1" i="1">
                <a:solidFill>
                  <a:srgbClr val="000099"/>
                </a:solidFill>
                <a:latin typeface="Times New Roman" pitchFamily="18" charset="0"/>
                <a:cs typeface="Times New Roman" pitchFamily="18" charset="0"/>
              </a:rPr>
              <a:t>, tay không rời con. Máu ở vết thương </a:t>
            </a:r>
            <a:r>
              <a:rPr lang="en-US" altLang="en-US" sz="3200" b="1" i="1">
                <a:solidFill>
                  <a:srgbClr val="FF0000"/>
                </a:solidFill>
                <a:latin typeface="Times New Roman" pitchFamily="18" charset="0"/>
                <a:cs typeface="Times New Roman" pitchFamily="18" charset="0"/>
              </a:rPr>
              <a:t>rỉ ra  loang </a:t>
            </a:r>
            <a:r>
              <a:rPr lang="en-US" altLang="en-US" sz="3200" b="1" i="1">
                <a:solidFill>
                  <a:srgbClr val="000099"/>
                </a:solidFill>
                <a:latin typeface="Times New Roman" pitchFamily="18" charset="0"/>
                <a:cs typeface="Times New Roman" pitchFamily="18" charset="0"/>
              </a:rPr>
              <a:t>khắp ngực.</a:t>
            </a:r>
          </a:p>
        </p:txBody>
      </p:sp>
      <p:sp>
        <p:nvSpPr>
          <p:cNvPr id="17417" name="WordArt 5"/>
          <p:cNvSpPr>
            <a:spLocks noChangeArrowheads="1" noChangeShapeType="1" noTextEdit="1"/>
          </p:cNvSpPr>
          <p:nvPr/>
        </p:nvSpPr>
        <p:spPr bwMode="auto">
          <a:xfrm>
            <a:off x="1885950" y="2124075"/>
            <a:ext cx="5276850" cy="619125"/>
          </a:xfrm>
          <a:prstGeom prst="rect">
            <a:avLst/>
          </a:prstGeom>
        </p:spPr>
        <p:txBody>
          <a:bodyPr wrap="none" fromWordArt="1">
            <a:prstTxWarp prst="textWave1">
              <a:avLst>
                <a:gd name="adj1" fmla="val 13005"/>
                <a:gd name="adj2" fmla="val 0"/>
              </a:avLst>
            </a:prstTxWarp>
          </a:bodyPr>
          <a:lstStyle/>
          <a:p>
            <a:pPr algn="ctr"/>
            <a:r>
              <a:rPr lang="vi-VN" sz="6000" b="1" i="1" kern="10">
                <a:ln w="9525">
                  <a:solidFill>
                    <a:srgbClr val="FF0000"/>
                  </a:solidFill>
                  <a:round/>
                  <a:headEnd/>
                  <a:tailEnd/>
                </a:ln>
                <a:solidFill>
                  <a:srgbClr val="000099"/>
                </a:solidFill>
                <a:latin typeface="Times New Roman"/>
                <a:cs typeface="Times New Roman"/>
              </a:rPr>
              <a:t>Luyện đọc diễn cảm đoạn 2 </a:t>
            </a:r>
            <a:endParaRPr lang="en-US" sz="6000" b="1" i="1" kern="10">
              <a:ln w="9525">
                <a:solidFill>
                  <a:srgbClr val="FF0000"/>
                </a:solidFill>
                <a:round/>
                <a:headEnd/>
                <a:tailEnd/>
              </a:ln>
              <a:solidFill>
                <a:srgbClr val="000099"/>
              </a:solidFill>
              <a:latin typeface="Times New Roman"/>
              <a:cs typeface="Times New Roman"/>
            </a:endParaRPr>
          </a:p>
        </p:txBody>
      </p:sp>
      <p:sp>
        <p:nvSpPr>
          <p:cNvPr id="17418" name="Line 8"/>
          <p:cNvSpPr>
            <a:spLocks noChangeShapeType="1"/>
          </p:cNvSpPr>
          <p:nvPr/>
        </p:nvSpPr>
        <p:spPr bwMode="auto">
          <a:xfrm flipH="1">
            <a:off x="5353050" y="3581400"/>
            <a:ext cx="152400" cy="381000"/>
          </a:xfrm>
          <a:prstGeom prst="line">
            <a:avLst/>
          </a:prstGeom>
          <a:noFill/>
          <a:ln w="28575">
            <a:solidFill>
              <a:srgbClr val="990000"/>
            </a:solidFill>
            <a:round/>
            <a:headEnd/>
            <a:tailEnd/>
          </a:ln>
          <a:effectLst/>
        </p:spPr>
        <p:txBody>
          <a:bodyPr/>
          <a:lstStyle/>
          <a:p>
            <a:endParaRPr lang="en-US"/>
          </a:p>
        </p:txBody>
      </p:sp>
      <p:sp>
        <p:nvSpPr>
          <p:cNvPr id="17419" name="Line 8"/>
          <p:cNvSpPr>
            <a:spLocks noChangeShapeType="1"/>
          </p:cNvSpPr>
          <p:nvPr/>
        </p:nvSpPr>
        <p:spPr bwMode="auto">
          <a:xfrm flipH="1">
            <a:off x="6951663" y="4038600"/>
            <a:ext cx="152400" cy="381000"/>
          </a:xfrm>
          <a:prstGeom prst="line">
            <a:avLst/>
          </a:prstGeom>
          <a:noFill/>
          <a:ln w="28575">
            <a:solidFill>
              <a:srgbClr val="990000"/>
            </a:solidFill>
            <a:round/>
            <a:headEnd/>
            <a:tailEnd/>
          </a:ln>
          <a:effectLst/>
        </p:spPr>
        <p:txBody>
          <a:bodyPr/>
          <a:lstStyle/>
          <a:p>
            <a:endParaRPr lang="en-US"/>
          </a:p>
        </p:txBody>
      </p:sp>
      <p:sp>
        <p:nvSpPr>
          <p:cNvPr id="17420" name="Line 8"/>
          <p:cNvSpPr>
            <a:spLocks noChangeShapeType="1"/>
          </p:cNvSpPr>
          <p:nvPr/>
        </p:nvSpPr>
        <p:spPr bwMode="auto">
          <a:xfrm flipH="1">
            <a:off x="7239000" y="5029200"/>
            <a:ext cx="152400" cy="381000"/>
          </a:xfrm>
          <a:prstGeom prst="line">
            <a:avLst/>
          </a:prstGeom>
          <a:noFill/>
          <a:ln w="28575">
            <a:solidFill>
              <a:srgbClr val="990000"/>
            </a:solidFill>
            <a:round/>
            <a:headEnd/>
            <a:tailEnd/>
          </a:ln>
          <a:effectLst/>
        </p:spPr>
        <p:txBody>
          <a:bodyPr/>
          <a:lstStyle/>
          <a:p>
            <a:endParaRPr lang="en-US"/>
          </a:p>
        </p:txBody>
      </p:sp>
      <p:sp>
        <p:nvSpPr>
          <p:cNvPr id="17421" name="Line 8"/>
          <p:cNvSpPr>
            <a:spLocks noChangeShapeType="1"/>
          </p:cNvSpPr>
          <p:nvPr/>
        </p:nvSpPr>
        <p:spPr bwMode="auto">
          <a:xfrm flipH="1">
            <a:off x="4800600" y="6030913"/>
            <a:ext cx="152400" cy="381000"/>
          </a:xfrm>
          <a:prstGeom prst="line">
            <a:avLst/>
          </a:prstGeom>
          <a:noFill/>
          <a:ln w="28575">
            <a:solidFill>
              <a:srgbClr val="990000"/>
            </a:solidFill>
            <a:round/>
            <a:headEnd/>
            <a:tailEnd/>
          </a:ln>
          <a:effectLst/>
        </p:spPr>
        <p:txBody>
          <a:bodyPr/>
          <a:lstStyle/>
          <a:p>
            <a:endParaRPr lang="en-US"/>
          </a:p>
        </p:txBody>
      </p:sp>
      <p:sp>
        <p:nvSpPr>
          <p:cNvPr id="17422" name="Line 15"/>
          <p:cNvSpPr>
            <a:spLocks noChangeShapeType="1"/>
          </p:cNvSpPr>
          <p:nvPr/>
        </p:nvSpPr>
        <p:spPr bwMode="auto">
          <a:xfrm flipH="1">
            <a:off x="1600200" y="4572000"/>
            <a:ext cx="152400" cy="381000"/>
          </a:xfrm>
          <a:prstGeom prst="line">
            <a:avLst/>
          </a:prstGeom>
          <a:noFill/>
          <a:ln w="28575">
            <a:solidFill>
              <a:srgbClr val="990000"/>
            </a:solidFill>
            <a:round/>
            <a:headEnd/>
            <a:tailEnd/>
          </a:ln>
          <a:effectLst/>
        </p:spPr>
        <p:txBody>
          <a:bodyPr/>
          <a:lstStyle/>
          <a:p>
            <a:endParaRPr lang="en-US"/>
          </a:p>
        </p:txBody>
      </p:sp>
      <p:sp>
        <p:nvSpPr>
          <p:cNvPr id="17423" name="Line 16"/>
          <p:cNvSpPr>
            <a:spLocks noChangeShapeType="1"/>
          </p:cNvSpPr>
          <p:nvPr/>
        </p:nvSpPr>
        <p:spPr bwMode="auto">
          <a:xfrm flipH="1">
            <a:off x="1676400" y="4572000"/>
            <a:ext cx="152400" cy="381000"/>
          </a:xfrm>
          <a:prstGeom prst="line">
            <a:avLst/>
          </a:prstGeom>
          <a:noFill/>
          <a:ln w="28575">
            <a:solidFill>
              <a:srgbClr val="990000"/>
            </a:solidFill>
            <a:round/>
            <a:headEnd/>
            <a:tailEnd/>
          </a:ln>
          <a:effectLst/>
        </p:spPr>
        <p:txBody>
          <a:bodyPr/>
          <a:lstStyle/>
          <a:p>
            <a:endParaRPr lang="en-US"/>
          </a:p>
        </p:txBody>
      </p:sp>
      <p:sp>
        <p:nvSpPr>
          <p:cNvPr id="17424" name="Line 15"/>
          <p:cNvSpPr>
            <a:spLocks noChangeShapeType="1"/>
          </p:cNvSpPr>
          <p:nvPr/>
        </p:nvSpPr>
        <p:spPr bwMode="auto">
          <a:xfrm flipH="1">
            <a:off x="7848600" y="6019800"/>
            <a:ext cx="152400" cy="381000"/>
          </a:xfrm>
          <a:prstGeom prst="line">
            <a:avLst/>
          </a:prstGeom>
          <a:noFill/>
          <a:ln w="28575">
            <a:solidFill>
              <a:srgbClr val="990000"/>
            </a:solidFill>
            <a:round/>
            <a:headEnd/>
            <a:tailEnd/>
          </a:ln>
          <a:effectLst/>
        </p:spPr>
        <p:txBody>
          <a:bodyPr/>
          <a:lstStyle/>
          <a:p>
            <a:endParaRPr lang="en-US"/>
          </a:p>
        </p:txBody>
      </p:sp>
      <p:sp>
        <p:nvSpPr>
          <p:cNvPr id="17425" name="Line 16"/>
          <p:cNvSpPr>
            <a:spLocks noChangeShapeType="1"/>
          </p:cNvSpPr>
          <p:nvPr/>
        </p:nvSpPr>
        <p:spPr bwMode="auto">
          <a:xfrm flipH="1">
            <a:off x="7924800" y="6019800"/>
            <a:ext cx="152400" cy="381000"/>
          </a:xfrm>
          <a:prstGeom prst="line">
            <a:avLst/>
          </a:prstGeom>
          <a:noFill/>
          <a:ln w="28575">
            <a:solidFill>
              <a:srgbClr val="990000"/>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p:cNvSpPr txBox="1">
            <a:spLocks noChangeArrowheads="1"/>
          </p:cNvSpPr>
          <p:nvPr/>
        </p:nvSpPr>
        <p:spPr bwMode="auto">
          <a:xfrm>
            <a:off x="5105400" y="1001713"/>
            <a:ext cx="2133600" cy="369887"/>
          </a:xfrm>
          <a:prstGeom prst="rect">
            <a:avLst/>
          </a:prstGeom>
          <a:noFill/>
          <a:ln w="9525">
            <a:noFill/>
            <a:miter lim="800000"/>
            <a:headEnd/>
            <a:tailEnd/>
          </a:ln>
          <a:effectLst/>
        </p:spPr>
        <p:txBody>
          <a:bodyPr>
            <a:spAutoFit/>
          </a:bodyPr>
          <a:lstStyle/>
          <a:p>
            <a:r>
              <a:rPr lang="en-US" altLang="en-US" b="1" i="1">
                <a:solidFill>
                  <a:srgbClr val="000099"/>
                </a:solidFill>
                <a:latin typeface="Times New Roman" pitchFamily="18" charset="0"/>
              </a:rPr>
              <a:t>Theo Lép Tôn-xtôi</a:t>
            </a:r>
          </a:p>
        </p:txBody>
      </p:sp>
      <p:grpSp>
        <p:nvGrpSpPr>
          <p:cNvPr id="18435" name="Group 9"/>
          <p:cNvGrpSpPr>
            <a:grpSpLocks/>
          </p:cNvGrpSpPr>
          <p:nvPr/>
        </p:nvGrpSpPr>
        <p:grpSpPr bwMode="auto">
          <a:xfrm>
            <a:off x="0" y="0"/>
            <a:ext cx="9144000" cy="842963"/>
            <a:chOff x="0" y="0"/>
            <a:chExt cx="9144000" cy="842665"/>
          </a:xfrm>
        </p:grpSpPr>
        <p:sp>
          <p:nvSpPr>
            <p:cNvPr id="11" name="Round Same Side Corner Rectangle 10"/>
            <p:cNvSpPr/>
            <p:nvPr/>
          </p:nvSpPr>
          <p:spPr>
            <a:xfrm>
              <a:off x="0" y="0"/>
              <a:ext cx="9144000" cy="457038"/>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endParaRPr lang="en-US" altLang="en-US" sz="2000" b="1" dirty="0" smtClean="0">
                <a:solidFill>
                  <a:srgbClr val="FFFFFF"/>
                </a:solidFill>
                <a:latin typeface="Times New Roman" pitchFamily="18" charset="0"/>
                <a:cs typeface="Times New Roman" pitchFamily="18" charset="0"/>
              </a:endParaRPr>
            </a:p>
          </p:txBody>
        </p:sp>
        <p:sp>
          <p:nvSpPr>
            <p:cNvPr id="18452" name="Text Box 5"/>
            <p:cNvSpPr txBox="1">
              <a:spLocks noChangeArrowheads="1"/>
            </p:cNvSpPr>
            <p:nvPr/>
          </p:nvSpPr>
          <p:spPr bwMode="auto">
            <a:xfrm>
              <a:off x="3124200" y="381000"/>
              <a:ext cx="3810000" cy="461665"/>
            </a:xfrm>
            <a:prstGeom prst="rect">
              <a:avLst/>
            </a:prstGeom>
            <a:noFill/>
            <a:ln w="9525">
              <a:noFill/>
              <a:miter lim="800000"/>
              <a:headEnd/>
              <a:tailEnd/>
            </a:ln>
            <a:effectLst/>
          </p:spPr>
          <p:txBody>
            <a:bodyPr>
              <a:spAutoFit/>
            </a:bodyPr>
            <a:lstStyle/>
            <a:p>
              <a:pPr>
                <a:spcBef>
                  <a:spcPct val="50000"/>
                </a:spcBef>
              </a:pPr>
              <a:r>
                <a:rPr lang="en-US" altLang="en-US" sz="2400" b="1">
                  <a:solidFill>
                    <a:srgbClr val="000099"/>
                  </a:solidFill>
                  <a:latin typeface="Times New Roman" pitchFamily="18" charset="0"/>
                </a:rPr>
                <a:t>Tập đọc – Kể chuyện</a:t>
              </a:r>
            </a:p>
          </p:txBody>
        </p:sp>
      </p:grpSp>
      <p:sp>
        <p:nvSpPr>
          <p:cNvPr id="18436" name="AutoShape 8"/>
          <p:cNvSpPr>
            <a:spLocks noChangeArrowheads="1"/>
          </p:cNvSpPr>
          <p:nvPr/>
        </p:nvSpPr>
        <p:spPr bwMode="gray">
          <a:xfrm>
            <a:off x="76200" y="38100"/>
            <a:ext cx="990600" cy="3810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altLang="en-US" sz="1600" b="1" i="1">
                <a:solidFill>
                  <a:srgbClr val="000099"/>
                </a:solidFill>
                <a:latin typeface="Times New Roman" pitchFamily="18" charset="0"/>
              </a:rPr>
              <a:t>SGK/114</a:t>
            </a:r>
          </a:p>
        </p:txBody>
      </p:sp>
      <p:sp>
        <p:nvSpPr>
          <p:cNvPr id="2" name="TextBox 1"/>
          <p:cNvSpPr txBox="1"/>
          <p:nvPr/>
        </p:nvSpPr>
        <p:spPr>
          <a:xfrm>
            <a:off x="2590800" y="685800"/>
            <a:ext cx="4114800" cy="461963"/>
          </a:xfrm>
          <a:prstGeom prst="rect">
            <a:avLst/>
          </a:prstGeom>
          <a:noFill/>
        </p:spPr>
        <p:txBody>
          <a:bodyPr>
            <a:spAutoFit/>
          </a:bodyPr>
          <a:lstStyle/>
          <a:p>
            <a:pPr>
              <a:defRPr/>
            </a:pPr>
            <a:r>
              <a:rPr lang="en-US" sz="2400" b="1" dirty="0" err="1">
                <a:effectLst>
                  <a:outerShdw blurRad="38100" dist="38100" dir="2700000" algn="tl">
                    <a:srgbClr val="000000">
                      <a:alpha val="43137"/>
                    </a:srgbClr>
                  </a:outerShdw>
                </a:effectLst>
              </a:rPr>
              <a:t>Người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đi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săn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và</a:t>
            </a:r>
            <a:r>
              <a:rPr lang="en-US" sz="2400" b="1" dirty="0">
                <a:effectLst>
                  <a:outerShdw blurRad="38100" dist="38100" dir="2700000" algn="tl">
                    <a:srgbClr val="000000">
                      <a:alpha val="43137"/>
                    </a:srgbClr>
                  </a:outerShdw>
                </a:effectLst>
              </a:rPr>
              <a:t> con </a:t>
            </a:r>
            <a:r>
              <a:rPr lang="en-US" sz="2400" b="1" dirty="0" err="1">
                <a:effectLst>
                  <a:outerShdw blurRad="38100" dist="38100" dir="2700000" algn="tl">
                    <a:srgbClr val="000000">
                      <a:alpha val="43137"/>
                    </a:srgbClr>
                  </a:outerShdw>
                </a:effectLst>
              </a:rPr>
              <a:t>vượn</a:t>
            </a:r>
            <a:endParaRPr lang="en-US" sz="2400" b="1" dirty="0">
              <a:effectLst>
                <a:outerShdw blurRad="38100" dist="38100" dir="2700000" algn="tl">
                  <a:srgbClr val="000000">
                    <a:alpha val="43137"/>
                  </a:srgbClr>
                </a:outerShdw>
              </a:effectLst>
            </a:endParaRPr>
          </a:p>
        </p:txBody>
      </p:sp>
      <p:sp>
        <p:nvSpPr>
          <p:cNvPr id="18438" name="TextBox 5"/>
          <p:cNvSpPr txBox="1">
            <a:spLocks noChangeArrowheads="1"/>
          </p:cNvSpPr>
          <p:nvPr/>
        </p:nvSpPr>
        <p:spPr bwMode="auto">
          <a:xfrm>
            <a:off x="533400" y="1382713"/>
            <a:ext cx="1181100" cy="369887"/>
          </a:xfrm>
          <a:prstGeom prst="rect">
            <a:avLst/>
          </a:prstGeom>
          <a:noFill/>
          <a:ln w="9525">
            <a:noFill/>
            <a:miter lim="800000"/>
            <a:headEnd/>
            <a:tailEnd/>
          </a:ln>
        </p:spPr>
        <p:txBody>
          <a:bodyPr>
            <a:spAutoFit/>
          </a:bodyPr>
          <a:lstStyle/>
          <a:p>
            <a:r>
              <a:rPr lang="en-US" altLang="en-US" u="sng">
                <a:solidFill>
                  <a:srgbClr val="000099"/>
                </a:solidFill>
              </a:rPr>
              <a:t>Nội dung:</a:t>
            </a:r>
          </a:p>
        </p:txBody>
      </p:sp>
      <p:sp>
        <p:nvSpPr>
          <p:cNvPr id="18439" name="TextBox 14"/>
          <p:cNvSpPr txBox="1">
            <a:spLocks noChangeArrowheads="1"/>
          </p:cNvSpPr>
          <p:nvPr/>
        </p:nvSpPr>
        <p:spPr bwMode="auto">
          <a:xfrm>
            <a:off x="1524000" y="1382713"/>
            <a:ext cx="7810500" cy="369887"/>
          </a:xfrm>
          <a:prstGeom prst="rect">
            <a:avLst/>
          </a:prstGeom>
          <a:noFill/>
          <a:ln w="9525">
            <a:noFill/>
            <a:miter lim="800000"/>
            <a:headEnd/>
            <a:tailEnd/>
          </a:ln>
        </p:spPr>
        <p:txBody>
          <a:bodyPr>
            <a:spAutoFit/>
          </a:bodyPr>
          <a:lstStyle/>
          <a:p>
            <a:r>
              <a:rPr lang="en-US" altLang="en-US" b="1" i="1">
                <a:solidFill>
                  <a:srgbClr val="990000"/>
                </a:solidFill>
                <a:latin typeface="Times New Roman" pitchFamily="18" charset="0"/>
                <a:cs typeface="Times New Roman" pitchFamily="18" charset="0"/>
              </a:rPr>
              <a:t>Giết hại thú rừng là tội ác. Mỗi người phải có ý thức bảo vệ  môi trường.</a:t>
            </a:r>
          </a:p>
        </p:txBody>
      </p:sp>
      <p:sp>
        <p:nvSpPr>
          <p:cNvPr id="18440" name="WordArt 6"/>
          <p:cNvSpPr>
            <a:spLocks noChangeArrowheads="1" noChangeShapeType="1" noTextEdit="1"/>
          </p:cNvSpPr>
          <p:nvPr/>
        </p:nvSpPr>
        <p:spPr bwMode="auto">
          <a:xfrm>
            <a:off x="2933700" y="1981200"/>
            <a:ext cx="2857500" cy="304800"/>
          </a:xfrm>
          <a:prstGeom prst="rect">
            <a:avLst/>
          </a:prstGeom>
        </p:spPr>
        <p:txBody>
          <a:bodyPr wrap="none" fromWordArt="1">
            <a:prstTxWarp prst="textPlain">
              <a:avLst>
                <a:gd name="adj" fmla="val 50000"/>
              </a:avLst>
            </a:prstTxWarp>
          </a:bodyPr>
          <a:lstStyle/>
          <a:p>
            <a:pPr algn="ctr"/>
            <a:r>
              <a:rPr lang="en-US" sz="3600" b="1" i="1" kern="10">
                <a:ln w="9525">
                  <a:solidFill>
                    <a:schemeClr val="bg1"/>
                  </a:solidFill>
                  <a:round/>
                  <a:headEnd/>
                  <a:tailEnd/>
                </a:ln>
                <a:solidFill>
                  <a:srgbClr val="000099">
                    <a:alpha val="87057"/>
                  </a:srgbClr>
                </a:solidFill>
                <a:effectLst>
                  <a:outerShdw dist="35921" dir="2700000" algn="ctr" rotWithShape="0">
                    <a:srgbClr val="C0C0C0">
                      <a:alpha val="79999"/>
                    </a:srgbClr>
                  </a:outerShdw>
                </a:effectLst>
                <a:latin typeface="Times New Roman"/>
                <a:cs typeface="Times New Roman"/>
              </a:rPr>
              <a:t>Kể chuyện</a:t>
            </a:r>
          </a:p>
        </p:txBody>
      </p:sp>
      <p:pic>
        <p:nvPicPr>
          <p:cNvPr id="18441" name="Picture 7" descr="Minh hoa cau chuyen Nguoi di san va con vuon(2)"/>
          <p:cNvPicPr>
            <a:picLocks noChangeAspect="1" noChangeArrowheads="1"/>
          </p:cNvPicPr>
          <p:nvPr/>
        </p:nvPicPr>
        <p:blipFill>
          <a:blip r:embed="rId2"/>
          <a:srcRect l="50000" t="48747" r="1666" b="1422"/>
          <a:stretch>
            <a:fillRect/>
          </a:stretch>
        </p:blipFill>
        <p:spPr bwMode="auto">
          <a:xfrm>
            <a:off x="6862763" y="3429000"/>
            <a:ext cx="2205037" cy="2667000"/>
          </a:xfrm>
          <a:prstGeom prst="rect">
            <a:avLst/>
          </a:prstGeom>
          <a:noFill/>
          <a:ln w="28575">
            <a:solidFill>
              <a:srgbClr val="FF0000"/>
            </a:solidFill>
            <a:miter lim="800000"/>
            <a:headEnd/>
            <a:tailEnd/>
          </a:ln>
        </p:spPr>
      </p:pic>
      <p:sp>
        <p:nvSpPr>
          <p:cNvPr id="18442" name="Text Box 8"/>
          <p:cNvSpPr txBox="1">
            <a:spLocks noChangeArrowheads="1"/>
          </p:cNvSpPr>
          <p:nvPr/>
        </p:nvSpPr>
        <p:spPr bwMode="auto">
          <a:xfrm>
            <a:off x="457200" y="2370138"/>
            <a:ext cx="8534400" cy="830262"/>
          </a:xfrm>
          <a:prstGeom prst="rect">
            <a:avLst/>
          </a:prstGeom>
          <a:noFill/>
          <a:ln w="9525">
            <a:noFill/>
            <a:miter lim="800000"/>
            <a:headEnd/>
            <a:tailEnd/>
          </a:ln>
          <a:effectLst/>
        </p:spPr>
        <p:txBody>
          <a:bodyPr>
            <a:spAutoFit/>
          </a:bodyPr>
          <a:lstStyle/>
          <a:p>
            <a:r>
              <a:rPr lang="en-US" altLang="en-US" sz="2400" b="1" i="1">
                <a:solidFill>
                  <a:schemeClr val="accent2"/>
                </a:solidFill>
                <a:latin typeface="Times New Roman" pitchFamily="18" charset="0"/>
              </a:rPr>
              <a:t>      </a:t>
            </a:r>
            <a:r>
              <a:rPr lang="en-US" altLang="en-US" sz="2400" b="1" i="1">
                <a:latin typeface="Times New Roman" pitchFamily="18" charset="0"/>
              </a:rPr>
              <a:t>Dựa vào tranh sau, kể lại  câu chuyện </a:t>
            </a:r>
            <a:r>
              <a:rPr lang="en-US" altLang="en-US" sz="2400" b="1" i="1">
                <a:solidFill>
                  <a:srgbClr val="990000"/>
                </a:solidFill>
                <a:latin typeface="Times New Roman" pitchFamily="18" charset="0"/>
              </a:rPr>
              <a:t>“</a:t>
            </a:r>
            <a:r>
              <a:rPr lang="en-US" altLang="en-US" sz="2400" b="1" i="1">
                <a:solidFill>
                  <a:schemeClr val="accent2"/>
                </a:solidFill>
                <a:latin typeface="Times New Roman" pitchFamily="18" charset="0"/>
              </a:rPr>
              <a:t> </a:t>
            </a:r>
            <a:r>
              <a:rPr lang="en-US" altLang="en-US" sz="2400" b="1" i="1">
                <a:solidFill>
                  <a:srgbClr val="990000"/>
                </a:solidFill>
                <a:latin typeface="Times New Roman" pitchFamily="18" charset="0"/>
              </a:rPr>
              <a:t>Người đi săn và con vượn”</a:t>
            </a:r>
            <a:r>
              <a:rPr lang="en-US" altLang="en-US" sz="2400" b="1" i="1">
                <a:solidFill>
                  <a:schemeClr val="accent2"/>
                </a:solidFill>
                <a:latin typeface="Times New Roman" pitchFamily="18" charset="0"/>
              </a:rPr>
              <a:t>  </a:t>
            </a:r>
            <a:r>
              <a:rPr lang="en-US" altLang="en-US" sz="2400" b="1" i="1">
                <a:latin typeface="Times New Roman" pitchFamily="18" charset="0"/>
              </a:rPr>
              <a:t>theo lời của bác thợ săn:</a:t>
            </a:r>
          </a:p>
        </p:txBody>
      </p:sp>
      <p:pic>
        <p:nvPicPr>
          <p:cNvPr id="18443" name="Picture 9" descr="Minh hoa cau chuyen Nguoi di san va con vuon(2)"/>
          <p:cNvPicPr>
            <a:picLocks noChangeAspect="1" noChangeArrowheads="1"/>
          </p:cNvPicPr>
          <p:nvPr/>
        </p:nvPicPr>
        <p:blipFill>
          <a:blip r:embed="rId2"/>
          <a:srcRect l="833" t="48747" r="53333" b="2505"/>
          <a:stretch>
            <a:fillRect/>
          </a:stretch>
        </p:blipFill>
        <p:spPr bwMode="auto">
          <a:xfrm>
            <a:off x="4572000" y="3429000"/>
            <a:ext cx="2209800" cy="2667000"/>
          </a:xfrm>
          <a:prstGeom prst="rect">
            <a:avLst/>
          </a:prstGeom>
          <a:noFill/>
          <a:ln w="28575">
            <a:solidFill>
              <a:srgbClr val="FF0000"/>
            </a:solidFill>
            <a:miter lim="800000"/>
            <a:headEnd/>
            <a:tailEnd/>
          </a:ln>
        </p:spPr>
      </p:pic>
      <p:pic>
        <p:nvPicPr>
          <p:cNvPr id="18444" name="Picture 10" descr="Minh hoa cau chuyen Nguoi di san va con vuon(2)"/>
          <p:cNvPicPr>
            <a:picLocks noChangeAspect="1" noChangeArrowheads="1"/>
          </p:cNvPicPr>
          <p:nvPr/>
        </p:nvPicPr>
        <p:blipFill>
          <a:blip r:embed="rId2"/>
          <a:srcRect l="50000" r="2499" b="55586"/>
          <a:stretch>
            <a:fillRect/>
          </a:stretch>
        </p:blipFill>
        <p:spPr bwMode="auto">
          <a:xfrm>
            <a:off x="2209800" y="3429000"/>
            <a:ext cx="2286000" cy="2667000"/>
          </a:xfrm>
          <a:prstGeom prst="rect">
            <a:avLst/>
          </a:prstGeom>
          <a:noFill/>
          <a:ln w="28575">
            <a:solidFill>
              <a:srgbClr val="FF0000"/>
            </a:solidFill>
            <a:miter lim="800000"/>
            <a:headEnd/>
            <a:tailEnd/>
          </a:ln>
        </p:spPr>
      </p:pic>
      <p:pic>
        <p:nvPicPr>
          <p:cNvPr id="18445" name="Picture 11" descr="Minh hoa cau chuyen Nguoi di san va con vuon(2)"/>
          <p:cNvPicPr>
            <a:picLocks noChangeAspect="1" noChangeArrowheads="1"/>
          </p:cNvPicPr>
          <p:nvPr/>
        </p:nvPicPr>
        <p:blipFill>
          <a:blip r:embed="rId2"/>
          <a:srcRect l="668" r="53168" b="54503"/>
          <a:stretch>
            <a:fillRect/>
          </a:stretch>
        </p:blipFill>
        <p:spPr bwMode="auto">
          <a:xfrm>
            <a:off x="71438" y="3429000"/>
            <a:ext cx="2062162" cy="2667000"/>
          </a:xfrm>
          <a:prstGeom prst="rect">
            <a:avLst/>
          </a:prstGeom>
          <a:noFill/>
          <a:ln w="28575">
            <a:solidFill>
              <a:srgbClr val="FF0000"/>
            </a:solidFill>
            <a:miter lim="800000"/>
            <a:headEnd/>
            <a:tailEnd/>
          </a:ln>
        </p:spPr>
      </p:pic>
      <p:sp>
        <p:nvSpPr>
          <p:cNvPr id="3" name="TextBox 2"/>
          <p:cNvSpPr txBox="1"/>
          <p:nvPr/>
        </p:nvSpPr>
        <p:spPr>
          <a:xfrm>
            <a:off x="76200" y="6172200"/>
            <a:ext cx="2057400" cy="584200"/>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just">
              <a:defRPr/>
            </a:pPr>
            <a:r>
              <a:rPr lang="en-US" sz="1600" dirty="0" err="1"/>
              <a:t>Bác</a:t>
            </a:r>
            <a:r>
              <a:rPr lang="en-US" sz="1600" dirty="0"/>
              <a:t> </a:t>
            </a:r>
            <a:r>
              <a:rPr lang="en-US" sz="1600" dirty="0" err="1"/>
              <a:t>thợ</a:t>
            </a:r>
            <a:r>
              <a:rPr lang="en-US" sz="1600" dirty="0"/>
              <a:t> </a:t>
            </a:r>
            <a:r>
              <a:rPr lang="en-US" sz="1600" dirty="0" err="1"/>
              <a:t>săn</a:t>
            </a:r>
            <a:r>
              <a:rPr lang="en-US" sz="1600" dirty="0"/>
              <a:t> </a:t>
            </a:r>
            <a:r>
              <a:rPr lang="en-US" sz="1600" dirty="0" err="1"/>
              <a:t>xách</a:t>
            </a:r>
            <a:r>
              <a:rPr lang="en-US" sz="1600" dirty="0"/>
              <a:t> </a:t>
            </a:r>
            <a:r>
              <a:rPr lang="en-US" sz="1600" dirty="0" err="1"/>
              <a:t>nỏ</a:t>
            </a:r>
            <a:r>
              <a:rPr lang="en-US" sz="1600" dirty="0"/>
              <a:t> </a:t>
            </a:r>
            <a:r>
              <a:rPr lang="en-US" sz="1600" dirty="0" err="1"/>
              <a:t>vào</a:t>
            </a:r>
            <a:r>
              <a:rPr lang="en-US" sz="1600" dirty="0"/>
              <a:t> </a:t>
            </a:r>
            <a:r>
              <a:rPr lang="en-US" sz="1600" dirty="0" err="1"/>
              <a:t>rừng</a:t>
            </a:r>
            <a:r>
              <a:rPr lang="en-US" sz="1600" dirty="0"/>
              <a:t>…</a:t>
            </a:r>
          </a:p>
        </p:txBody>
      </p:sp>
      <p:sp>
        <p:nvSpPr>
          <p:cNvPr id="31" name="TextBox 30"/>
          <p:cNvSpPr txBox="1"/>
          <p:nvPr/>
        </p:nvSpPr>
        <p:spPr>
          <a:xfrm>
            <a:off x="2209800" y="6172200"/>
            <a:ext cx="2286000" cy="584200"/>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just">
              <a:defRPr/>
            </a:pPr>
            <a:r>
              <a:rPr lang="en-US" sz="1600" dirty="0" err="1"/>
              <a:t>Vượn</a:t>
            </a:r>
            <a:r>
              <a:rPr lang="en-US" sz="1600" dirty="0"/>
              <a:t> </a:t>
            </a:r>
            <a:r>
              <a:rPr lang="en-US" sz="1600" dirty="0" err="1"/>
              <a:t>mẹ</a:t>
            </a:r>
            <a:r>
              <a:rPr lang="en-US" sz="1600" dirty="0"/>
              <a:t> </a:t>
            </a:r>
            <a:r>
              <a:rPr lang="en-US" sz="1600" dirty="0" err="1"/>
              <a:t>ngồi</a:t>
            </a:r>
            <a:r>
              <a:rPr lang="en-US" sz="1600" dirty="0"/>
              <a:t> </a:t>
            </a:r>
            <a:r>
              <a:rPr lang="en-US" sz="1600" dirty="0" err="1"/>
              <a:t>ôm</a:t>
            </a:r>
            <a:r>
              <a:rPr lang="en-US" sz="1600" dirty="0"/>
              <a:t> con </a:t>
            </a:r>
            <a:r>
              <a:rPr lang="en-US" sz="1600" dirty="0" err="1"/>
              <a:t>trên</a:t>
            </a:r>
            <a:r>
              <a:rPr lang="en-US" sz="1600" dirty="0"/>
              <a:t> </a:t>
            </a:r>
            <a:r>
              <a:rPr lang="en-US" sz="1600" dirty="0" err="1"/>
              <a:t>tảng</a:t>
            </a:r>
            <a:r>
              <a:rPr lang="en-US" sz="1600" dirty="0"/>
              <a:t> </a:t>
            </a:r>
            <a:r>
              <a:rPr lang="en-US" sz="1600" dirty="0" err="1"/>
              <a:t>đá</a:t>
            </a:r>
            <a:r>
              <a:rPr lang="en-US" sz="1600" dirty="0"/>
              <a:t>…</a:t>
            </a:r>
          </a:p>
        </p:txBody>
      </p:sp>
      <p:sp>
        <p:nvSpPr>
          <p:cNvPr id="32" name="TextBox 31"/>
          <p:cNvSpPr txBox="1"/>
          <p:nvPr/>
        </p:nvSpPr>
        <p:spPr>
          <a:xfrm>
            <a:off x="4559300" y="6172200"/>
            <a:ext cx="2222500" cy="584200"/>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just">
              <a:defRPr/>
            </a:pPr>
            <a:r>
              <a:rPr lang="en-US" sz="1600" dirty="0" err="1"/>
              <a:t>Vượn</a:t>
            </a:r>
            <a:r>
              <a:rPr lang="en-US" sz="1600" dirty="0"/>
              <a:t> </a:t>
            </a:r>
            <a:r>
              <a:rPr lang="en-US" sz="1600" dirty="0" err="1"/>
              <a:t>mẹ</a:t>
            </a:r>
            <a:r>
              <a:rPr lang="en-US" sz="1600" dirty="0"/>
              <a:t> </a:t>
            </a:r>
            <a:r>
              <a:rPr lang="en-US" sz="1600" dirty="0" err="1"/>
              <a:t>chết</a:t>
            </a:r>
            <a:r>
              <a:rPr lang="en-US" sz="1600" dirty="0"/>
              <a:t> </a:t>
            </a:r>
            <a:r>
              <a:rPr lang="en-US" sz="1600" dirty="0" err="1"/>
              <a:t>rất</a:t>
            </a:r>
            <a:r>
              <a:rPr lang="en-US" sz="1600" dirty="0"/>
              <a:t> </a:t>
            </a:r>
            <a:r>
              <a:rPr lang="en-US" sz="1600" dirty="0" err="1"/>
              <a:t>thê</a:t>
            </a:r>
            <a:r>
              <a:rPr lang="en-US" sz="1600" dirty="0"/>
              <a:t> </a:t>
            </a:r>
            <a:r>
              <a:rPr lang="en-US" sz="1600" dirty="0" err="1"/>
              <a:t>thảm</a:t>
            </a:r>
            <a:r>
              <a:rPr lang="en-US" sz="1600" dirty="0"/>
              <a:t>…</a:t>
            </a:r>
          </a:p>
        </p:txBody>
      </p:sp>
      <p:sp>
        <p:nvSpPr>
          <p:cNvPr id="33" name="TextBox 32"/>
          <p:cNvSpPr txBox="1"/>
          <p:nvPr/>
        </p:nvSpPr>
        <p:spPr>
          <a:xfrm>
            <a:off x="6845300" y="6181725"/>
            <a:ext cx="2222500" cy="584200"/>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just">
              <a:defRPr/>
            </a:pPr>
            <a:r>
              <a:rPr lang="en-US" sz="1600" dirty="0" err="1"/>
              <a:t>Bác</a:t>
            </a:r>
            <a:r>
              <a:rPr lang="en-US" sz="1600" dirty="0"/>
              <a:t> </a:t>
            </a:r>
            <a:r>
              <a:rPr lang="en-US" sz="1600" dirty="0" err="1"/>
              <a:t>thợ</a:t>
            </a:r>
            <a:r>
              <a:rPr lang="en-US" sz="1600" dirty="0"/>
              <a:t> </a:t>
            </a:r>
            <a:r>
              <a:rPr lang="en-US" sz="1600" dirty="0" err="1"/>
              <a:t>săn</a:t>
            </a:r>
            <a:r>
              <a:rPr lang="en-US" sz="1600" dirty="0"/>
              <a:t> </a:t>
            </a:r>
            <a:r>
              <a:rPr lang="en-US" sz="1600" dirty="0" err="1"/>
              <a:t>bẻ</a:t>
            </a:r>
            <a:r>
              <a:rPr lang="en-US" sz="1600" dirty="0"/>
              <a:t> </a:t>
            </a:r>
            <a:r>
              <a:rPr lang="en-US" sz="1600" dirty="0" err="1"/>
              <a:t>gãy</a:t>
            </a:r>
            <a:r>
              <a:rPr lang="en-US" sz="1600" dirty="0"/>
              <a:t> </a:t>
            </a:r>
            <a:r>
              <a:rPr lang="en-US" sz="1600" dirty="0" err="1"/>
              <a:t>nỏ</a:t>
            </a:r>
            <a:r>
              <a:rPr lang="en-US" sz="1600" dirty="0"/>
              <a:t>…</a:t>
            </a:r>
          </a:p>
        </p:txBody>
      </p:sp>
      <p:cxnSp>
        <p:nvCxnSpPr>
          <p:cNvPr id="5" name="Straight Connector 4"/>
          <p:cNvCxnSpPr/>
          <p:nvPr/>
        </p:nvCxnSpPr>
        <p:spPr>
          <a:xfrm>
            <a:off x="1524000" y="3124200"/>
            <a:ext cx="2971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7"/>
          <p:cNvSpPr txBox="1">
            <a:spLocks noChangeArrowheads="1"/>
          </p:cNvSpPr>
          <p:nvPr/>
        </p:nvSpPr>
        <p:spPr bwMode="auto">
          <a:xfrm>
            <a:off x="5105400" y="1001713"/>
            <a:ext cx="2133600" cy="369887"/>
          </a:xfrm>
          <a:prstGeom prst="rect">
            <a:avLst/>
          </a:prstGeom>
          <a:noFill/>
          <a:ln w="9525">
            <a:noFill/>
            <a:miter lim="800000"/>
            <a:headEnd/>
            <a:tailEnd/>
          </a:ln>
          <a:effectLst/>
        </p:spPr>
        <p:txBody>
          <a:bodyPr>
            <a:spAutoFit/>
          </a:bodyPr>
          <a:lstStyle/>
          <a:p>
            <a:r>
              <a:rPr lang="en-US" altLang="en-US" b="1" i="1">
                <a:solidFill>
                  <a:srgbClr val="000099"/>
                </a:solidFill>
                <a:latin typeface="Times New Roman" pitchFamily="18" charset="0"/>
              </a:rPr>
              <a:t>Theo Lép Tôn-xtôi</a:t>
            </a:r>
          </a:p>
        </p:txBody>
      </p:sp>
      <p:grpSp>
        <p:nvGrpSpPr>
          <p:cNvPr id="19459" name="Group 9"/>
          <p:cNvGrpSpPr>
            <a:grpSpLocks/>
          </p:cNvGrpSpPr>
          <p:nvPr/>
        </p:nvGrpSpPr>
        <p:grpSpPr bwMode="auto">
          <a:xfrm>
            <a:off x="0" y="0"/>
            <a:ext cx="9144000" cy="842963"/>
            <a:chOff x="0" y="0"/>
            <a:chExt cx="9144000" cy="842665"/>
          </a:xfrm>
        </p:grpSpPr>
        <p:sp>
          <p:nvSpPr>
            <p:cNvPr id="11" name="Round Same Side Corner Rectangle 10"/>
            <p:cNvSpPr/>
            <p:nvPr/>
          </p:nvSpPr>
          <p:spPr>
            <a:xfrm>
              <a:off x="0" y="0"/>
              <a:ext cx="9144000" cy="457038"/>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endParaRPr lang="en-US" altLang="en-US" sz="2000" b="1" dirty="0" smtClean="0">
                <a:solidFill>
                  <a:srgbClr val="FFFFFF"/>
                </a:solidFill>
                <a:latin typeface="Times New Roman" pitchFamily="18" charset="0"/>
                <a:cs typeface="Times New Roman" pitchFamily="18" charset="0"/>
              </a:endParaRPr>
            </a:p>
          </p:txBody>
        </p:sp>
        <p:sp>
          <p:nvSpPr>
            <p:cNvPr id="19468" name="Text Box 5"/>
            <p:cNvSpPr txBox="1">
              <a:spLocks noChangeArrowheads="1"/>
            </p:cNvSpPr>
            <p:nvPr/>
          </p:nvSpPr>
          <p:spPr bwMode="auto">
            <a:xfrm>
              <a:off x="3124200" y="381000"/>
              <a:ext cx="3810000" cy="461665"/>
            </a:xfrm>
            <a:prstGeom prst="rect">
              <a:avLst/>
            </a:prstGeom>
            <a:noFill/>
            <a:ln w="9525">
              <a:noFill/>
              <a:miter lim="800000"/>
              <a:headEnd/>
              <a:tailEnd/>
            </a:ln>
            <a:effectLst/>
          </p:spPr>
          <p:txBody>
            <a:bodyPr>
              <a:spAutoFit/>
            </a:bodyPr>
            <a:lstStyle/>
            <a:p>
              <a:pPr>
                <a:spcBef>
                  <a:spcPct val="50000"/>
                </a:spcBef>
              </a:pPr>
              <a:r>
                <a:rPr lang="en-US" altLang="en-US" sz="2400" b="1">
                  <a:solidFill>
                    <a:srgbClr val="000099"/>
                  </a:solidFill>
                  <a:latin typeface="Times New Roman" pitchFamily="18" charset="0"/>
                </a:rPr>
                <a:t>Tập đọc – Kể chuyện</a:t>
              </a:r>
            </a:p>
          </p:txBody>
        </p:sp>
      </p:grpSp>
      <p:sp>
        <p:nvSpPr>
          <p:cNvPr id="19460" name="AutoShape 8"/>
          <p:cNvSpPr>
            <a:spLocks noChangeArrowheads="1"/>
          </p:cNvSpPr>
          <p:nvPr/>
        </p:nvSpPr>
        <p:spPr bwMode="gray">
          <a:xfrm>
            <a:off x="76200" y="38100"/>
            <a:ext cx="990600" cy="3810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altLang="en-US" sz="1600" b="1" i="1">
                <a:solidFill>
                  <a:srgbClr val="000099"/>
                </a:solidFill>
                <a:latin typeface="Times New Roman" pitchFamily="18" charset="0"/>
              </a:rPr>
              <a:t>SGK/114</a:t>
            </a:r>
          </a:p>
        </p:txBody>
      </p:sp>
      <p:sp>
        <p:nvSpPr>
          <p:cNvPr id="2" name="TextBox 1"/>
          <p:cNvSpPr txBox="1"/>
          <p:nvPr/>
        </p:nvSpPr>
        <p:spPr>
          <a:xfrm>
            <a:off x="2590800" y="685800"/>
            <a:ext cx="4114800" cy="461963"/>
          </a:xfrm>
          <a:prstGeom prst="rect">
            <a:avLst/>
          </a:prstGeom>
          <a:noFill/>
        </p:spPr>
        <p:txBody>
          <a:bodyPr>
            <a:spAutoFit/>
          </a:bodyPr>
          <a:lstStyle/>
          <a:p>
            <a:pPr>
              <a:defRPr/>
            </a:pPr>
            <a:r>
              <a:rPr lang="en-US" sz="2400" b="1" dirty="0" err="1">
                <a:effectLst>
                  <a:outerShdw blurRad="38100" dist="38100" dir="2700000" algn="tl">
                    <a:srgbClr val="000000">
                      <a:alpha val="43137"/>
                    </a:srgbClr>
                  </a:outerShdw>
                </a:effectLst>
              </a:rPr>
              <a:t>Người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đi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săn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và</a:t>
            </a:r>
            <a:r>
              <a:rPr lang="en-US" sz="2400" b="1" dirty="0">
                <a:effectLst>
                  <a:outerShdw blurRad="38100" dist="38100" dir="2700000" algn="tl">
                    <a:srgbClr val="000000">
                      <a:alpha val="43137"/>
                    </a:srgbClr>
                  </a:outerShdw>
                </a:effectLst>
              </a:rPr>
              <a:t> con </a:t>
            </a:r>
            <a:r>
              <a:rPr lang="en-US" sz="2400" b="1" dirty="0" err="1">
                <a:effectLst>
                  <a:outerShdw blurRad="38100" dist="38100" dir="2700000" algn="tl">
                    <a:srgbClr val="000000">
                      <a:alpha val="43137"/>
                    </a:srgbClr>
                  </a:outerShdw>
                </a:effectLst>
              </a:rPr>
              <a:t>vượn</a:t>
            </a:r>
            <a:endParaRPr lang="en-US" sz="2400" b="1" dirty="0">
              <a:effectLst>
                <a:outerShdw blurRad="38100" dist="38100" dir="2700000" algn="tl">
                  <a:srgbClr val="000000">
                    <a:alpha val="43137"/>
                  </a:srgbClr>
                </a:outerShdw>
              </a:effectLst>
            </a:endParaRPr>
          </a:p>
        </p:txBody>
      </p:sp>
      <p:sp>
        <p:nvSpPr>
          <p:cNvPr id="19462" name="TextBox 5"/>
          <p:cNvSpPr txBox="1">
            <a:spLocks noChangeArrowheads="1"/>
          </p:cNvSpPr>
          <p:nvPr/>
        </p:nvSpPr>
        <p:spPr bwMode="auto">
          <a:xfrm>
            <a:off x="533400" y="1382713"/>
            <a:ext cx="1181100" cy="369887"/>
          </a:xfrm>
          <a:prstGeom prst="rect">
            <a:avLst/>
          </a:prstGeom>
          <a:noFill/>
          <a:ln w="9525">
            <a:noFill/>
            <a:miter lim="800000"/>
            <a:headEnd/>
            <a:tailEnd/>
          </a:ln>
        </p:spPr>
        <p:txBody>
          <a:bodyPr>
            <a:spAutoFit/>
          </a:bodyPr>
          <a:lstStyle/>
          <a:p>
            <a:r>
              <a:rPr lang="en-US" altLang="en-US" u="sng">
                <a:solidFill>
                  <a:srgbClr val="000099"/>
                </a:solidFill>
              </a:rPr>
              <a:t>Nội dung:</a:t>
            </a:r>
          </a:p>
        </p:txBody>
      </p:sp>
      <p:sp>
        <p:nvSpPr>
          <p:cNvPr id="19463" name="TextBox 14"/>
          <p:cNvSpPr txBox="1">
            <a:spLocks noChangeArrowheads="1"/>
          </p:cNvSpPr>
          <p:nvPr/>
        </p:nvSpPr>
        <p:spPr bwMode="auto">
          <a:xfrm>
            <a:off x="1524000" y="1382713"/>
            <a:ext cx="7810500" cy="369887"/>
          </a:xfrm>
          <a:prstGeom prst="rect">
            <a:avLst/>
          </a:prstGeom>
          <a:noFill/>
          <a:ln w="9525">
            <a:noFill/>
            <a:miter lim="800000"/>
            <a:headEnd/>
            <a:tailEnd/>
          </a:ln>
        </p:spPr>
        <p:txBody>
          <a:bodyPr>
            <a:spAutoFit/>
          </a:bodyPr>
          <a:lstStyle/>
          <a:p>
            <a:r>
              <a:rPr lang="en-US" altLang="en-US" b="1" i="1">
                <a:solidFill>
                  <a:srgbClr val="990000"/>
                </a:solidFill>
                <a:latin typeface="Times New Roman" pitchFamily="18" charset="0"/>
                <a:cs typeface="Times New Roman" pitchFamily="18" charset="0"/>
              </a:rPr>
              <a:t>Giết hại thú rừng là tội ác. Mỗi người phải có ý thức bảo vệ  môi trường.</a:t>
            </a:r>
          </a:p>
        </p:txBody>
      </p:sp>
      <p:sp>
        <p:nvSpPr>
          <p:cNvPr id="19464" name="WordArt 6"/>
          <p:cNvSpPr>
            <a:spLocks noChangeArrowheads="1" noChangeShapeType="1" noTextEdit="1"/>
          </p:cNvSpPr>
          <p:nvPr/>
        </p:nvSpPr>
        <p:spPr bwMode="auto">
          <a:xfrm>
            <a:off x="2933700" y="1981200"/>
            <a:ext cx="2857500" cy="304800"/>
          </a:xfrm>
          <a:prstGeom prst="rect">
            <a:avLst/>
          </a:prstGeom>
        </p:spPr>
        <p:txBody>
          <a:bodyPr wrap="none" fromWordArt="1">
            <a:prstTxWarp prst="textPlain">
              <a:avLst>
                <a:gd name="adj" fmla="val 50000"/>
              </a:avLst>
            </a:prstTxWarp>
          </a:bodyPr>
          <a:lstStyle/>
          <a:p>
            <a:pPr algn="ctr"/>
            <a:r>
              <a:rPr lang="en-US" sz="3600" b="1" i="1" kern="10">
                <a:ln w="9525">
                  <a:solidFill>
                    <a:schemeClr val="bg1"/>
                  </a:solidFill>
                  <a:round/>
                  <a:headEnd/>
                  <a:tailEnd/>
                </a:ln>
                <a:solidFill>
                  <a:srgbClr val="000099">
                    <a:alpha val="87057"/>
                  </a:srgbClr>
                </a:solidFill>
                <a:effectLst>
                  <a:outerShdw dist="35921" dir="2700000" algn="ctr" rotWithShape="0">
                    <a:srgbClr val="C0C0C0">
                      <a:alpha val="79999"/>
                    </a:srgbClr>
                  </a:outerShdw>
                </a:effectLst>
                <a:latin typeface="Times New Roman"/>
                <a:cs typeface="Times New Roman"/>
              </a:rPr>
              <a:t>Kể chuyện</a:t>
            </a:r>
          </a:p>
        </p:txBody>
      </p:sp>
      <p:sp>
        <p:nvSpPr>
          <p:cNvPr id="19465" name="Text Box 8"/>
          <p:cNvSpPr txBox="1">
            <a:spLocks noChangeArrowheads="1"/>
          </p:cNvSpPr>
          <p:nvPr/>
        </p:nvSpPr>
        <p:spPr bwMode="auto">
          <a:xfrm>
            <a:off x="457200" y="2370138"/>
            <a:ext cx="8534400" cy="830262"/>
          </a:xfrm>
          <a:prstGeom prst="rect">
            <a:avLst/>
          </a:prstGeom>
          <a:noFill/>
          <a:ln w="9525">
            <a:noFill/>
            <a:miter lim="800000"/>
            <a:headEnd/>
            <a:tailEnd/>
          </a:ln>
          <a:effectLst/>
        </p:spPr>
        <p:txBody>
          <a:bodyPr>
            <a:spAutoFit/>
          </a:bodyPr>
          <a:lstStyle/>
          <a:p>
            <a:r>
              <a:rPr lang="en-US" altLang="en-US" sz="2400" b="1" i="1">
                <a:solidFill>
                  <a:schemeClr val="accent2"/>
                </a:solidFill>
                <a:latin typeface="Times New Roman" pitchFamily="18" charset="0"/>
              </a:rPr>
              <a:t>      </a:t>
            </a:r>
            <a:r>
              <a:rPr lang="en-US" altLang="en-US" sz="2400" b="1" i="1">
                <a:latin typeface="Times New Roman" pitchFamily="18" charset="0"/>
              </a:rPr>
              <a:t>Dựa vào tranh sau, kể lại đoạn 1 câu chuyện </a:t>
            </a:r>
            <a:r>
              <a:rPr lang="en-US" altLang="en-US" sz="2400" b="1" i="1">
                <a:solidFill>
                  <a:srgbClr val="990000"/>
                </a:solidFill>
                <a:latin typeface="Times New Roman" pitchFamily="18" charset="0"/>
              </a:rPr>
              <a:t>“</a:t>
            </a:r>
            <a:r>
              <a:rPr lang="en-US" altLang="en-US" sz="2400" b="1" i="1">
                <a:solidFill>
                  <a:schemeClr val="accent2"/>
                </a:solidFill>
                <a:latin typeface="Times New Roman" pitchFamily="18" charset="0"/>
              </a:rPr>
              <a:t> </a:t>
            </a:r>
            <a:r>
              <a:rPr lang="en-US" altLang="en-US" sz="2400" b="1" i="1">
                <a:solidFill>
                  <a:srgbClr val="990000"/>
                </a:solidFill>
                <a:latin typeface="Times New Roman" pitchFamily="18" charset="0"/>
              </a:rPr>
              <a:t>Người đi săn và con vượn”</a:t>
            </a:r>
            <a:r>
              <a:rPr lang="en-US" altLang="en-US" sz="2400" b="1" i="1">
                <a:solidFill>
                  <a:schemeClr val="accent2"/>
                </a:solidFill>
                <a:latin typeface="Times New Roman" pitchFamily="18" charset="0"/>
              </a:rPr>
              <a:t>  </a:t>
            </a:r>
            <a:r>
              <a:rPr lang="en-US" altLang="en-US" sz="2400" b="1" i="1">
                <a:latin typeface="Times New Roman" pitchFamily="18" charset="0"/>
              </a:rPr>
              <a:t>theo lời của bác thợ săn:</a:t>
            </a:r>
          </a:p>
        </p:txBody>
      </p:sp>
      <p:pic>
        <p:nvPicPr>
          <p:cNvPr id="19466" name="Picture 11" descr="Minh hoa cau chuyen Nguoi di san va con vuon(2)"/>
          <p:cNvPicPr>
            <a:picLocks noChangeAspect="1" noChangeArrowheads="1"/>
          </p:cNvPicPr>
          <p:nvPr/>
        </p:nvPicPr>
        <p:blipFill>
          <a:blip r:embed="rId2"/>
          <a:srcRect l="668" r="53168" b="54503"/>
          <a:stretch>
            <a:fillRect/>
          </a:stretch>
        </p:blipFill>
        <p:spPr bwMode="auto">
          <a:xfrm>
            <a:off x="2551113" y="3429000"/>
            <a:ext cx="4041775" cy="3290888"/>
          </a:xfrm>
          <a:prstGeom prst="rect">
            <a:avLst/>
          </a:prstGeom>
          <a:noFill/>
          <a:ln w="28575">
            <a:solidFill>
              <a:srgbClr val="FF0000"/>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7"/>
          <p:cNvSpPr txBox="1">
            <a:spLocks noChangeArrowheads="1"/>
          </p:cNvSpPr>
          <p:nvPr/>
        </p:nvSpPr>
        <p:spPr bwMode="auto">
          <a:xfrm>
            <a:off x="5105400" y="1001713"/>
            <a:ext cx="2133600" cy="369887"/>
          </a:xfrm>
          <a:prstGeom prst="rect">
            <a:avLst/>
          </a:prstGeom>
          <a:noFill/>
          <a:ln w="9525">
            <a:noFill/>
            <a:miter lim="800000"/>
            <a:headEnd/>
            <a:tailEnd/>
          </a:ln>
          <a:effectLst/>
        </p:spPr>
        <p:txBody>
          <a:bodyPr>
            <a:spAutoFit/>
          </a:bodyPr>
          <a:lstStyle/>
          <a:p>
            <a:r>
              <a:rPr lang="en-US" altLang="en-US" b="1" i="1">
                <a:solidFill>
                  <a:srgbClr val="000099"/>
                </a:solidFill>
                <a:latin typeface="Times New Roman" pitchFamily="18" charset="0"/>
              </a:rPr>
              <a:t>Theo Lép Tôn-xtôi</a:t>
            </a:r>
          </a:p>
        </p:txBody>
      </p:sp>
      <p:grpSp>
        <p:nvGrpSpPr>
          <p:cNvPr id="20483" name="Group 9"/>
          <p:cNvGrpSpPr>
            <a:grpSpLocks/>
          </p:cNvGrpSpPr>
          <p:nvPr/>
        </p:nvGrpSpPr>
        <p:grpSpPr bwMode="auto">
          <a:xfrm>
            <a:off x="0" y="0"/>
            <a:ext cx="9144000" cy="842963"/>
            <a:chOff x="0" y="0"/>
            <a:chExt cx="9144000" cy="842665"/>
          </a:xfrm>
        </p:grpSpPr>
        <p:sp>
          <p:nvSpPr>
            <p:cNvPr id="11" name="Round Same Side Corner Rectangle 10"/>
            <p:cNvSpPr/>
            <p:nvPr/>
          </p:nvSpPr>
          <p:spPr>
            <a:xfrm>
              <a:off x="0" y="0"/>
              <a:ext cx="9144000" cy="457038"/>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endParaRPr lang="en-US" altLang="en-US" sz="2000" b="1" dirty="0" smtClean="0">
                <a:solidFill>
                  <a:srgbClr val="FFFFFF"/>
                </a:solidFill>
                <a:latin typeface="Times New Roman" pitchFamily="18" charset="0"/>
                <a:cs typeface="Times New Roman" pitchFamily="18" charset="0"/>
              </a:endParaRPr>
            </a:p>
          </p:txBody>
        </p:sp>
        <p:sp>
          <p:nvSpPr>
            <p:cNvPr id="20492" name="Text Box 5"/>
            <p:cNvSpPr txBox="1">
              <a:spLocks noChangeArrowheads="1"/>
            </p:cNvSpPr>
            <p:nvPr/>
          </p:nvSpPr>
          <p:spPr bwMode="auto">
            <a:xfrm>
              <a:off x="3124200" y="381000"/>
              <a:ext cx="3810000" cy="461665"/>
            </a:xfrm>
            <a:prstGeom prst="rect">
              <a:avLst/>
            </a:prstGeom>
            <a:noFill/>
            <a:ln w="9525">
              <a:noFill/>
              <a:miter lim="800000"/>
              <a:headEnd/>
              <a:tailEnd/>
            </a:ln>
            <a:effectLst/>
          </p:spPr>
          <p:txBody>
            <a:bodyPr>
              <a:spAutoFit/>
            </a:bodyPr>
            <a:lstStyle/>
            <a:p>
              <a:pPr>
                <a:spcBef>
                  <a:spcPct val="50000"/>
                </a:spcBef>
              </a:pPr>
              <a:r>
                <a:rPr lang="en-US" altLang="en-US" sz="2400" b="1">
                  <a:solidFill>
                    <a:srgbClr val="000099"/>
                  </a:solidFill>
                  <a:latin typeface="Times New Roman" pitchFamily="18" charset="0"/>
                </a:rPr>
                <a:t>Tập đọc – Kể chuyện</a:t>
              </a:r>
            </a:p>
          </p:txBody>
        </p:sp>
      </p:grpSp>
      <p:sp>
        <p:nvSpPr>
          <p:cNvPr id="20484" name="AutoShape 8"/>
          <p:cNvSpPr>
            <a:spLocks noChangeArrowheads="1"/>
          </p:cNvSpPr>
          <p:nvPr/>
        </p:nvSpPr>
        <p:spPr bwMode="gray">
          <a:xfrm>
            <a:off x="76200" y="38100"/>
            <a:ext cx="990600" cy="3810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altLang="en-US" sz="1600" b="1" i="1">
                <a:solidFill>
                  <a:srgbClr val="000099"/>
                </a:solidFill>
                <a:latin typeface="Times New Roman" pitchFamily="18" charset="0"/>
              </a:rPr>
              <a:t>SGK/114</a:t>
            </a:r>
          </a:p>
        </p:txBody>
      </p:sp>
      <p:sp>
        <p:nvSpPr>
          <p:cNvPr id="2" name="TextBox 1"/>
          <p:cNvSpPr txBox="1"/>
          <p:nvPr/>
        </p:nvSpPr>
        <p:spPr>
          <a:xfrm>
            <a:off x="2590800" y="685800"/>
            <a:ext cx="4114800" cy="461963"/>
          </a:xfrm>
          <a:prstGeom prst="rect">
            <a:avLst/>
          </a:prstGeom>
          <a:noFill/>
        </p:spPr>
        <p:txBody>
          <a:bodyPr>
            <a:spAutoFit/>
          </a:bodyPr>
          <a:lstStyle/>
          <a:p>
            <a:pPr>
              <a:defRPr/>
            </a:pPr>
            <a:r>
              <a:rPr lang="en-US" sz="2400" b="1" dirty="0" err="1">
                <a:effectLst>
                  <a:outerShdw blurRad="38100" dist="38100" dir="2700000" algn="tl">
                    <a:srgbClr val="000000">
                      <a:alpha val="43137"/>
                    </a:srgbClr>
                  </a:outerShdw>
                </a:effectLst>
              </a:rPr>
              <a:t>Người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đi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săn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và</a:t>
            </a:r>
            <a:r>
              <a:rPr lang="en-US" sz="2400" b="1" dirty="0">
                <a:effectLst>
                  <a:outerShdw blurRad="38100" dist="38100" dir="2700000" algn="tl">
                    <a:srgbClr val="000000">
                      <a:alpha val="43137"/>
                    </a:srgbClr>
                  </a:outerShdw>
                </a:effectLst>
              </a:rPr>
              <a:t> con </a:t>
            </a:r>
            <a:r>
              <a:rPr lang="en-US" sz="2400" b="1" dirty="0" err="1">
                <a:effectLst>
                  <a:outerShdw blurRad="38100" dist="38100" dir="2700000" algn="tl">
                    <a:srgbClr val="000000">
                      <a:alpha val="43137"/>
                    </a:srgbClr>
                  </a:outerShdw>
                </a:effectLst>
              </a:rPr>
              <a:t>vượn</a:t>
            </a:r>
            <a:endParaRPr lang="en-US" sz="2400" b="1" dirty="0">
              <a:effectLst>
                <a:outerShdw blurRad="38100" dist="38100" dir="2700000" algn="tl">
                  <a:srgbClr val="000000">
                    <a:alpha val="43137"/>
                  </a:srgbClr>
                </a:outerShdw>
              </a:effectLst>
            </a:endParaRPr>
          </a:p>
        </p:txBody>
      </p:sp>
      <p:sp>
        <p:nvSpPr>
          <p:cNvPr id="20486" name="TextBox 5"/>
          <p:cNvSpPr txBox="1">
            <a:spLocks noChangeArrowheads="1"/>
          </p:cNvSpPr>
          <p:nvPr/>
        </p:nvSpPr>
        <p:spPr bwMode="auto">
          <a:xfrm>
            <a:off x="533400" y="1382713"/>
            <a:ext cx="1181100" cy="369887"/>
          </a:xfrm>
          <a:prstGeom prst="rect">
            <a:avLst/>
          </a:prstGeom>
          <a:noFill/>
          <a:ln w="9525">
            <a:noFill/>
            <a:miter lim="800000"/>
            <a:headEnd/>
            <a:tailEnd/>
          </a:ln>
        </p:spPr>
        <p:txBody>
          <a:bodyPr>
            <a:spAutoFit/>
          </a:bodyPr>
          <a:lstStyle/>
          <a:p>
            <a:r>
              <a:rPr lang="en-US" altLang="en-US" u="sng">
                <a:solidFill>
                  <a:srgbClr val="000099"/>
                </a:solidFill>
              </a:rPr>
              <a:t>Nội dung:</a:t>
            </a:r>
          </a:p>
        </p:txBody>
      </p:sp>
      <p:sp>
        <p:nvSpPr>
          <p:cNvPr id="20487" name="TextBox 14"/>
          <p:cNvSpPr txBox="1">
            <a:spLocks noChangeArrowheads="1"/>
          </p:cNvSpPr>
          <p:nvPr/>
        </p:nvSpPr>
        <p:spPr bwMode="auto">
          <a:xfrm>
            <a:off x="1524000" y="1382713"/>
            <a:ext cx="7810500" cy="369887"/>
          </a:xfrm>
          <a:prstGeom prst="rect">
            <a:avLst/>
          </a:prstGeom>
          <a:noFill/>
          <a:ln w="9525">
            <a:noFill/>
            <a:miter lim="800000"/>
            <a:headEnd/>
            <a:tailEnd/>
          </a:ln>
        </p:spPr>
        <p:txBody>
          <a:bodyPr>
            <a:spAutoFit/>
          </a:bodyPr>
          <a:lstStyle/>
          <a:p>
            <a:r>
              <a:rPr lang="en-US" altLang="en-US" b="1" i="1">
                <a:solidFill>
                  <a:srgbClr val="990000"/>
                </a:solidFill>
                <a:latin typeface="Times New Roman" pitchFamily="18" charset="0"/>
                <a:cs typeface="Times New Roman" pitchFamily="18" charset="0"/>
              </a:rPr>
              <a:t>Giết hại thú rừng là tội ác. Mỗi người phải có ý thức bảo vệ  môi trường.</a:t>
            </a:r>
          </a:p>
        </p:txBody>
      </p:sp>
      <p:sp>
        <p:nvSpPr>
          <p:cNvPr id="20488" name="WordArt 6"/>
          <p:cNvSpPr>
            <a:spLocks noChangeArrowheads="1" noChangeShapeType="1" noTextEdit="1"/>
          </p:cNvSpPr>
          <p:nvPr/>
        </p:nvSpPr>
        <p:spPr bwMode="auto">
          <a:xfrm>
            <a:off x="2933700" y="1981200"/>
            <a:ext cx="2857500" cy="304800"/>
          </a:xfrm>
          <a:prstGeom prst="rect">
            <a:avLst/>
          </a:prstGeom>
        </p:spPr>
        <p:txBody>
          <a:bodyPr wrap="none" fromWordArt="1">
            <a:prstTxWarp prst="textPlain">
              <a:avLst>
                <a:gd name="adj" fmla="val 50000"/>
              </a:avLst>
            </a:prstTxWarp>
          </a:bodyPr>
          <a:lstStyle/>
          <a:p>
            <a:pPr algn="ctr"/>
            <a:r>
              <a:rPr lang="en-US" sz="3600" b="1" i="1" kern="10">
                <a:ln w="9525">
                  <a:solidFill>
                    <a:schemeClr val="bg1"/>
                  </a:solidFill>
                  <a:round/>
                  <a:headEnd/>
                  <a:tailEnd/>
                </a:ln>
                <a:solidFill>
                  <a:srgbClr val="000099">
                    <a:alpha val="87057"/>
                  </a:srgbClr>
                </a:solidFill>
                <a:effectLst>
                  <a:outerShdw dist="35921" dir="2700000" algn="ctr" rotWithShape="0">
                    <a:srgbClr val="C0C0C0">
                      <a:alpha val="79999"/>
                    </a:srgbClr>
                  </a:outerShdw>
                </a:effectLst>
                <a:latin typeface="Times New Roman"/>
                <a:cs typeface="Times New Roman"/>
              </a:rPr>
              <a:t>Kể chuyện</a:t>
            </a:r>
          </a:p>
        </p:txBody>
      </p:sp>
      <p:sp>
        <p:nvSpPr>
          <p:cNvPr id="20489" name="Text Box 8"/>
          <p:cNvSpPr txBox="1">
            <a:spLocks noChangeArrowheads="1"/>
          </p:cNvSpPr>
          <p:nvPr/>
        </p:nvSpPr>
        <p:spPr bwMode="auto">
          <a:xfrm>
            <a:off x="457200" y="2370138"/>
            <a:ext cx="8534400" cy="830262"/>
          </a:xfrm>
          <a:prstGeom prst="rect">
            <a:avLst/>
          </a:prstGeom>
          <a:noFill/>
          <a:ln w="9525">
            <a:noFill/>
            <a:miter lim="800000"/>
            <a:headEnd/>
            <a:tailEnd/>
          </a:ln>
          <a:effectLst/>
        </p:spPr>
        <p:txBody>
          <a:bodyPr>
            <a:spAutoFit/>
          </a:bodyPr>
          <a:lstStyle/>
          <a:p>
            <a:r>
              <a:rPr lang="en-US" altLang="en-US" sz="2400" b="1" i="1">
                <a:solidFill>
                  <a:schemeClr val="accent2"/>
                </a:solidFill>
                <a:latin typeface="Times New Roman" pitchFamily="18" charset="0"/>
              </a:rPr>
              <a:t>      </a:t>
            </a:r>
            <a:r>
              <a:rPr lang="en-US" altLang="en-US" sz="2400" b="1" i="1">
                <a:latin typeface="Times New Roman" pitchFamily="18" charset="0"/>
              </a:rPr>
              <a:t>Dựa vào tranh sau, kể lại  đoạn 2 câu chuyện </a:t>
            </a:r>
            <a:r>
              <a:rPr lang="en-US" altLang="en-US" sz="2400" b="1" i="1">
                <a:solidFill>
                  <a:srgbClr val="990000"/>
                </a:solidFill>
                <a:latin typeface="Times New Roman" pitchFamily="18" charset="0"/>
              </a:rPr>
              <a:t>“</a:t>
            </a:r>
            <a:r>
              <a:rPr lang="en-US" altLang="en-US" sz="2400" b="1" i="1">
                <a:solidFill>
                  <a:schemeClr val="accent2"/>
                </a:solidFill>
                <a:latin typeface="Times New Roman" pitchFamily="18" charset="0"/>
              </a:rPr>
              <a:t> </a:t>
            </a:r>
            <a:r>
              <a:rPr lang="en-US" altLang="en-US" sz="2400" b="1" i="1">
                <a:solidFill>
                  <a:srgbClr val="990000"/>
                </a:solidFill>
                <a:latin typeface="Times New Roman" pitchFamily="18" charset="0"/>
              </a:rPr>
              <a:t>Người đi săn và con vượn”</a:t>
            </a:r>
            <a:r>
              <a:rPr lang="en-US" altLang="en-US" sz="2400" b="1" i="1">
                <a:solidFill>
                  <a:schemeClr val="accent2"/>
                </a:solidFill>
                <a:latin typeface="Times New Roman" pitchFamily="18" charset="0"/>
              </a:rPr>
              <a:t>  </a:t>
            </a:r>
            <a:r>
              <a:rPr lang="en-US" altLang="en-US" sz="2400" b="1" i="1">
                <a:latin typeface="Times New Roman" pitchFamily="18" charset="0"/>
              </a:rPr>
              <a:t>theo lời của bác thợ săn:</a:t>
            </a:r>
          </a:p>
        </p:txBody>
      </p:sp>
      <p:pic>
        <p:nvPicPr>
          <p:cNvPr id="20490" name="Picture 10" descr="Minh hoa cau chuyen Nguoi di san va con vuon(2)"/>
          <p:cNvPicPr>
            <a:picLocks noChangeAspect="1" noChangeArrowheads="1"/>
          </p:cNvPicPr>
          <p:nvPr/>
        </p:nvPicPr>
        <p:blipFill>
          <a:blip r:embed="rId2"/>
          <a:srcRect l="50000" r="2499" b="55586"/>
          <a:stretch>
            <a:fillRect/>
          </a:stretch>
        </p:blipFill>
        <p:spPr bwMode="auto">
          <a:xfrm>
            <a:off x="2209800" y="3429000"/>
            <a:ext cx="4267200" cy="3286125"/>
          </a:xfrm>
          <a:prstGeom prst="rect">
            <a:avLst/>
          </a:prstGeom>
          <a:noFill/>
          <a:ln w="28575">
            <a:solidFill>
              <a:srgbClr val="FF0000"/>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gray">
          <a:xfrm>
            <a:off x="304800" y="762000"/>
            <a:ext cx="2362200" cy="6858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a:r>
              <a:rPr lang="en-US" altLang="en-US" sz="2400" b="1" i="1">
                <a:latin typeface="Times New Roman" pitchFamily="18" charset="0"/>
              </a:rPr>
              <a:t>Kiểm tra bài cũ</a:t>
            </a:r>
          </a:p>
        </p:txBody>
      </p:sp>
      <p:grpSp>
        <p:nvGrpSpPr>
          <p:cNvPr id="3075" name="Group 1"/>
          <p:cNvGrpSpPr>
            <a:grpSpLocks/>
          </p:cNvGrpSpPr>
          <p:nvPr/>
        </p:nvGrpSpPr>
        <p:grpSpPr bwMode="auto">
          <a:xfrm>
            <a:off x="0" y="0"/>
            <a:ext cx="9144000" cy="842963"/>
            <a:chOff x="0" y="0"/>
            <a:chExt cx="9144000" cy="842665"/>
          </a:xfrm>
        </p:grpSpPr>
        <p:sp>
          <p:nvSpPr>
            <p:cNvPr id="44" name="Round Same Side Corner Rectangle 43"/>
            <p:cNvSpPr/>
            <p:nvPr/>
          </p:nvSpPr>
          <p:spPr>
            <a:xfrm>
              <a:off x="0" y="0"/>
              <a:ext cx="9144000" cy="457038"/>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endParaRPr lang="en-US" altLang="en-US" sz="2000" b="1" dirty="0" smtClean="0">
                <a:solidFill>
                  <a:srgbClr val="FFFFFF"/>
                </a:solidFill>
                <a:latin typeface="Times New Roman" pitchFamily="18" charset="0"/>
                <a:cs typeface="Times New Roman" pitchFamily="18" charset="0"/>
              </a:endParaRPr>
            </a:p>
          </p:txBody>
        </p:sp>
        <p:sp>
          <p:nvSpPr>
            <p:cNvPr id="3080" name="Text Box 5"/>
            <p:cNvSpPr txBox="1">
              <a:spLocks noChangeArrowheads="1"/>
            </p:cNvSpPr>
            <p:nvPr/>
          </p:nvSpPr>
          <p:spPr bwMode="auto">
            <a:xfrm>
              <a:off x="3581400" y="381000"/>
              <a:ext cx="1676400" cy="461665"/>
            </a:xfrm>
            <a:prstGeom prst="rect">
              <a:avLst/>
            </a:prstGeom>
            <a:noFill/>
            <a:ln w="9525">
              <a:noFill/>
              <a:miter lim="800000"/>
              <a:headEnd/>
              <a:tailEnd/>
            </a:ln>
            <a:effectLst/>
          </p:spPr>
          <p:txBody>
            <a:bodyPr>
              <a:spAutoFit/>
            </a:bodyPr>
            <a:lstStyle/>
            <a:p>
              <a:pPr>
                <a:spcBef>
                  <a:spcPct val="50000"/>
                </a:spcBef>
              </a:pPr>
              <a:r>
                <a:rPr lang="en-US" altLang="en-US" sz="2400" b="1">
                  <a:solidFill>
                    <a:srgbClr val="000099"/>
                  </a:solidFill>
                  <a:latin typeface="Times New Roman" pitchFamily="18" charset="0"/>
                </a:rPr>
                <a:t>Tập đọc</a:t>
              </a:r>
            </a:p>
          </p:txBody>
        </p:sp>
      </p:grpSp>
      <p:pic>
        <p:nvPicPr>
          <p:cNvPr id="2" name="Picture 9" descr="D:\tung 2013-2014\IMG_20140413_200209.jpg"/>
          <p:cNvPicPr>
            <a:picLocks noChangeAspect="1" noChangeArrowheads="1"/>
          </p:cNvPicPr>
          <p:nvPr/>
        </p:nvPicPr>
        <p:blipFill>
          <a:blip r:embed="rId2"/>
          <a:srcRect/>
          <a:stretch>
            <a:fillRect/>
          </a:stretch>
        </p:blipFill>
        <p:spPr bwMode="auto">
          <a:xfrm>
            <a:off x="0" y="1600200"/>
            <a:ext cx="4117975" cy="5289550"/>
          </a:xfrm>
          <a:prstGeom prst="rect">
            <a:avLst/>
          </a:prstGeom>
          <a:noFill/>
          <a:ln w="9525">
            <a:noFill/>
            <a:miter lim="800000"/>
            <a:headEnd/>
            <a:tailEnd/>
          </a:ln>
        </p:spPr>
      </p:pic>
      <p:sp>
        <p:nvSpPr>
          <p:cNvPr id="3078" name="AutoShape 6"/>
          <p:cNvSpPr>
            <a:spLocks noChangeArrowheads="1"/>
          </p:cNvSpPr>
          <p:nvPr/>
        </p:nvSpPr>
        <p:spPr bwMode="auto">
          <a:xfrm>
            <a:off x="4267200" y="1752600"/>
            <a:ext cx="4800600" cy="1066800"/>
          </a:xfrm>
          <a:prstGeom prst="wedgeRoundRectCallout">
            <a:avLst>
              <a:gd name="adj1" fmla="val -68579"/>
              <a:gd name="adj2" fmla="val -4523"/>
              <a:gd name="adj3" fmla="val 16667"/>
            </a:avLst>
          </a:prstGeom>
          <a:solidFill>
            <a:schemeClr val="bg1"/>
          </a:solidFill>
          <a:ln w="28575">
            <a:solidFill>
              <a:srgbClr val="992501"/>
            </a:solidFill>
            <a:miter lim="800000"/>
            <a:headEnd/>
            <a:tailEnd/>
          </a:ln>
          <a:effectLst/>
        </p:spPr>
        <p:txBody>
          <a:bodyPr/>
          <a:lstStyle/>
          <a:p>
            <a:r>
              <a:rPr lang="en-US" altLang="en-US" sz="2400" b="1" i="1">
                <a:solidFill>
                  <a:srgbClr val="000099"/>
                </a:solidFill>
                <a:latin typeface="Times New Roman" pitchFamily="18" charset="0"/>
                <a:cs typeface="Times New Roman" pitchFamily="18" charset="0"/>
              </a:rPr>
              <a:t>1)Cây xanh mang lại những gì cho con người?</a:t>
            </a:r>
          </a:p>
          <a:p>
            <a:endParaRPr lang="en-US" altLang="en-US" sz="3200" b="1" i="1">
              <a:solidFill>
                <a:schemeClr val="accent2"/>
              </a:solidFill>
              <a:latin typeface="Times New Roman" pitchFamily="18" charset="0"/>
            </a:endParaRPr>
          </a:p>
          <a:p>
            <a:pPr algn="ctr"/>
            <a:endParaRPr lang="en-US" altLang="en-US"/>
          </a:p>
        </p:txBody>
      </p:sp>
      <p:sp>
        <p:nvSpPr>
          <p:cNvPr id="3079" name="AutoShape 7"/>
          <p:cNvSpPr>
            <a:spLocks noChangeArrowheads="1"/>
          </p:cNvSpPr>
          <p:nvPr/>
        </p:nvSpPr>
        <p:spPr bwMode="auto">
          <a:xfrm>
            <a:off x="4249738" y="3248025"/>
            <a:ext cx="4835525" cy="1066800"/>
          </a:xfrm>
          <a:prstGeom prst="wedgeRoundRectCallout">
            <a:avLst>
              <a:gd name="adj1" fmla="val -71468"/>
              <a:gd name="adj2" fmla="val 139032"/>
              <a:gd name="adj3" fmla="val 16667"/>
            </a:avLst>
          </a:prstGeom>
          <a:solidFill>
            <a:schemeClr val="bg1"/>
          </a:solidFill>
          <a:ln w="28575">
            <a:solidFill>
              <a:srgbClr val="992501"/>
            </a:solidFill>
            <a:miter lim="800000"/>
            <a:headEnd/>
            <a:tailEnd/>
          </a:ln>
          <a:effectLst/>
        </p:spPr>
        <p:txBody>
          <a:bodyPr/>
          <a:lstStyle/>
          <a:p>
            <a:r>
              <a:rPr lang="en-US" altLang="en-US" sz="2400" b="1" i="1">
                <a:solidFill>
                  <a:srgbClr val="000099"/>
                </a:solidFill>
                <a:latin typeface="Times New Roman" pitchFamily="18" charset="0"/>
                <a:cs typeface="Times New Roman" pitchFamily="18" charset="0"/>
              </a:rPr>
              <a:t>2)Hạnh phúc của những người trồng cây là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checkerboard(across)">
                                      <p:cBhvr>
                                        <p:cTn id="12" dur="500"/>
                                        <p:tgtEl>
                                          <p:spTgt spid="307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3078"/>
                                        </p:tgtEl>
                                      </p:cBhvr>
                                    </p:animEffect>
                                    <p:set>
                                      <p:cBhvr>
                                        <p:cTn id="17" dur="1" fill="hold">
                                          <p:stCondLst>
                                            <p:cond delay="499"/>
                                          </p:stCondLst>
                                        </p:cTn>
                                        <p:tgtEl>
                                          <p:spTgt spid="3078"/>
                                        </p:tgtEl>
                                        <p:attrNameLst>
                                          <p:attrName>style.visibility</p:attrName>
                                        </p:attrNameLst>
                                      </p:cBhvr>
                                      <p:to>
                                        <p:strVal val="hidden"/>
                                      </p:to>
                                    </p:set>
                                  </p:childTnLst>
                                </p:cTn>
                              </p:par>
                            </p:childTnLst>
                          </p:cTn>
                        </p:par>
                        <p:par>
                          <p:cTn id="18" fill="hold">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3079"/>
                                        </p:tgtEl>
                                        <p:attrNameLst>
                                          <p:attrName>style.visibility</p:attrName>
                                        </p:attrNameLst>
                                      </p:cBhvr>
                                      <p:to>
                                        <p:strVal val="visible"/>
                                      </p:to>
                                    </p:set>
                                    <p:animEffect transition="in" filter="checkerboard(across)">
                                      <p:cBhvr>
                                        <p:cTn id="21"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P spid="3078" grpId="1" animBg="1"/>
      <p:bldP spid="307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7"/>
          <p:cNvSpPr txBox="1">
            <a:spLocks noChangeArrowheads="1"/>
          </p:cNvSpPr>
          <p:nvPr/>
        </p:nvSpPr>
        <p:spPr bwMode="auto">
          <a:xfrm>
            <a:off x="5105400" y="1001713"/>
            <a:ext cx="2133600" cy="369887"/>
          </a:xfrm>
          <a:prstGeom prst="rect">
            <a:avLst/>
          </a:prstGeom>
          <a:noFill/>
          <a:ln w="9525">
            <a:noFill/>
            <a:miter lim="800000"/>
            <a:headEnd/>
            <a:tailEnd/>
          </a:ln>
          <a:effectLst/>
        </p:spPr>
        <p:txBody>
          <a:bodyPr>
            <a:spAutoFit/>
          </a:bodyPr>
          <a:lstStyle/>
          <a:p>
            <a:r>
              <a:rPr lang="en-US" altLang="en-US" b="1" i="1">
                <a:solidFill>
                  <a:srgbClr val="000099"/>
                </a:solidFill>
                <a:latin typeface="Times New Roman" pitchFamily="18" charset="0"/>
              </a:rPr>
              <a:t>Theo Lép Tôn-xtôi</a:t>
            </a:r>
          </a:p>
        </p:txBody>
      </p:sp>
      <p:grpSp>
        <p:nvGrpSpPr>
          <p:cNvPr id="21507" name="Group 9"/>
          <p:cNvGrpSpPr>
            <a:grpSpLocks/>
          </p:cNvGrpSpPr>
          <p:nvPr/>
        </p:nvGrpSpPr>
        <p:grpSpPr bwMode="auto">
          <a:xfrm>
            <a:off x="0" y="0"/>
            <a:ext cx="9144000" cy="842963"/>
            <a:chOff x="0" y="0"/>
            <a:chExt cx="9144000" cy="842665"/>
          </a:xfrm>
        </p:grpSpPr>
        <p:sp>
          <p:nvSpPr>
            <p:cNvPr id="11" name="Round Same Side Corner Rectangle 10"/>
            <p:cNvSpPr/>
            <p:nvPr/>
          </p:nvSpPr>
          <p:spPr>
            <a:xfrm>
              <a:off x="0" y="0"/>
              <a:ext cx="9144000" cy="457038"/>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endParaRPr lang="en-US" altLang="en-US" sz="2000" b="1" dirty="0" smtClean="0">
                <a:solidFill>
                  <a:srgbClr val="FFFFFF"/>
                </a:solidFill>
                <a:latin typeface="Times New Roman" pitchFamily="18" charset="0"/>
                <a:cs typeface="Times New Roman" pitchFamily="18" charset="0"/>
              </a:endParaRPr>
            </a:p>
          </p:txBody>
        </p:sp>
        <p:sp>
          <p:nvSpPr>
            <p:cNvPr id="21516" name="Text Box 5"/>
            <p:cNvSpPr txBox="1">
              <a:spLocks noChangeArrowheads="1"/>
            </p:cNvSpPr>
            <p:nvPr/>
          </p:nvSpPr>
          <p:spPr bwMode="auto">
            <a:xfrm>
              <a:off x="3124200" y="381000"/>
              <a:ext cx="3810000" cy="461665"/>
            </a:xfrm>
            <a:prstGeom prst="rect">
              <a:avLst/>
            </a:prstGeom>
            <a:noFill/>
            <a:ln w="9525">
              <a:noFill/>
              <a:miter lim="800000"/>
              <a:headEnd/>
              <a:tailEnd/>
            </a:ln>
            <a:effectLst/>
          </p:spPr>
          <p:txBody>
            <a:bodyPr>
              <a:spAutoFit/>
            </a:bodyPr>
            <a:lstStyle/>
            <a:p>
              <a:pPr>
                <a:spcBef>
                  <a:spcPct val="50000"/>
                </a:spcBef>
              </a:pPr>
              <a:r>
                <a:rPr lang="en-US" altLang="en-US" sz="2400" b="1">
                  <a:solidFill>
                    <a:srgbClr val="000099"/>
                  </a:solidFill>
                  <a:latin typeface="Times New Roman" pitchFamily="18" charset="0"/>
                </a:rPr>
                <a:t>Tập đọc – Kể chuyện</a:t>
              </a:r>
            </a:p>
          </p:txBody>
        </p:sp>
      </p:grpSp>
      <p:sp>
        <p:nvSpPr>
          <p:cNvPr id="21508" name="AutoShape 8"/>
          <p:cNvSpPr>
            <a:spLocks noChangeArrowheads="1"/>
          </p:cNvSpPr>
          <p:nvPr/>
        </p:nvSpPr>
        <p:spPr bwMode="gray">
          <a:xfrm>
            <a:off x="76200" y="38100"/>
            <a:ext cx="990600" cy="3810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altLang="en-US" sz="1600" b="1" i="1">
                <a:solidFill>
                  <a:srgbClr val="000099"/>
                </a:solidFill>
                <a:latin typeface="Times New Roman" pitchFamily="18" charset="0"/>
              </a:rPr>
              <a:t>SGK/114</a:t>
            </a:r>
          </a:p>
        </p:txBody>
      </p:sp>
      <p:sp>
        <p:nvSpPr>
          <p:cNvPr id="2" name="TextBox 1"/>
          <p:cNvSpPr txBox="1"/>
          <p:nvPr/>
        </p:nvSpPr>
        <p:spPr>
          <a:xfrm>
            <a:off x="2590800" y="685800"/>
            <a:ext cx="4114800" cy="461963"/>
          </a:xfrm>
          <a:prstGeom prst="rect">
            <a:avLst/>
          </a:prstGeom>
          <a:noFill/>
        </p:spPr>
        <p:txBody>
          <a:bodyPr>
            <a:spAutoFit/>
          </a:bodyPr>
          <a:lstStyle/>
          <a:p>
            <a:pPr>
              <a:defRPr/>
            </a:pPr>
            <a:r>
              <a:rPr lang="en-US" sz="2400" b="1" dirty="0" err="1">
                <a:effectLst>
                  <a:outerShdw blurRad="38100" dist="38100" dir="2700000" algn="tl">
                    <a:srgbClr val="000000">
                      <a:alpha val="43137"/>
                    </a:srgbClr>
                  </a:outerShdw>
                </a:effectLst>
              </a:rPr>
              <a:t>Người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đi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săn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và</a:t>
            </a:r>
            <a:r>
              <a:rPr lang="en-US" sz="2400" b="1" dirty="0">
                <a:effectLst>
                  <a:outerShdw blurRad="38100" dist="38100" dir="2700000" algn="tl">
                    <a:srgbClr val="000000">
                      <a:alpha val="43137"/>
                    </a:srgbClr>
                  </a:outerShdw>
                </a:effectLst>
              </a:rPr>
              <a:t> con </a:t>
            </a:r>
            <a:r>
              <a:rPr lang="en-US" sz="2400" b="1" dirty="0" err="1">
                <a:effectLst>
                  <a:outerShdw blurRad="38100" dist="38100" dir="2700000" algn="tl">
                    <a:srgbClr val="000000">
                      <a:alpha val="43137"/>
                    </a:srgbClr>
                  </a:outerShdw>
                </a:effectLst>
              </a:rPr>
              <a:t>vượn</a:t>
            </a:r>
            <a:endParaRPr lang="en-US" sz="2400" b="1" dirty="0">
              <a:effectLst>
                <a:outerShdw blurRad="38100" dist="38100" dir="2700000" algn="tl">
                  <a:srgbClr val="000000">
                    <a:alpha val="43137"/>
                  </a:srgbClr>
                </a:outerShdw>
              </a:effectLst>
            </a:endParaRPr>
          </a:p>
        </p:txBody>
      </p:sp>
      <p:sp>
        <p:nvSpPr>
          <p:cNvPr id="21510" name="TextBox 5"/>
          <p:cNvSpPr txBox="1">
            <a:spLocks noChangeArrowheads="1"/>
          </p:cNvSpPr>
          <p:nvPr/>
        </p:nvSpPr>
        <p:spPr bwMode="auto">
          <a:xfrm>
            <a:off x="533400" y="1382713"/>
            <a:ext cx="1181100" cy="369887"/>
          </a:xfrm>
          <a:prstGeom prst="rect">
            <a:avLst/>
          </a:prstGeom>
          <a:noFill/>
          <a:ln w="9525">
            <a:noFill/>
            <a:miter lim="800000"/>
            <a:headEnd/>
            <a:tailEnd/>
          </a:ln>
        </p:spPr>
        <p:txBody>
          <a:bodyPr>
            <a:spAutoFit/>
          </a:bodyPr>
          <a:lstStyle/>
          <a:p>
            <a:r>
              <a:rPr lang="en-US" altLang="en-US" u="sng">
                <a:solidFill>
                  <a:srgbClr val="000099"/>
                </a:solidFill>
              </a:rPr>
              <a:t>Nội dung:</a:t>
            </a:r>
          </a:p>
        </p:txBody>
      </p:sp>
      <p:sp>
        <p:nvSpPr>
          <p:cNvPr id="21511" name="TextBox 14"/>
          <p:cNvSpPr txBox="1">
            <a:spLocks noChangeArrowheads="1"/>
          </p:cNvSpPr>
          <p:nvPr/>
        </p:nvSpPr>
        <p:spPr bwMode="auto">
          <a:xfrm>
            <a:off x="1524000" y="1382713"/>
            <a:ext cx="7810500" cy="369887"/>
          </a:xfrm>
          <a:prstGeom prst="rect">
            <a:avLst/>
          </a:prstGeom>
          <a:noFill/>
          <a:ln w="9525">
            <a:noFill/>
            <a:miter lim="800000"/>
            <a:headEnd/>
            <a:tailEnd/>
          </a:ln>
        </p:spPr>
        <p:txBody>
          <a:bodyPr>
            <a:spAutoFit/>
          </a:bodyPr>
          <a:lstStyle/>
          <a:p>
            <a:r>
              <a:rPr lang="en-US" altLang="en-US" b="1" i="1">
                <a:solidFill>
                  <a:srgbClr val="990000"/>
                </a:solidFill>
                <a:latin typeface="Times New Roman" pitchFamily="18" charset="0"/>
                <a:cs typeface="Times New Roman" pitchFamily="18" charset="0"/>
              </a:rPr>
              <a:t>Giết hại thú rừng là tội ác. Mỗi người phải có ý thức bảo vệ  môi trường.</a:t>
            </a:r>
          </a:p>
        </p:txBody>
      </p:sp>
      <p:sp>
        <p:nvSpPr>
          <p:cNvPr id="21512" name="WordArt 6"/>
          <p:cNvSpPr>
            <a:spLocks noChangeArrowheads="1" noChangeShapeType="1" noTextEdit="1"/>
          </p:cNvSpPr>
          <p:nvPr/>
        </p:nvSpPr>
        <p:spPr bwMode="auto">
          <a:xfrm>
            <a:off x="2933700" y="1981200"/>
            <a:ext cx="2857500" cy="304800"/>
          </a:xfrm>
          <a:prstGeom prst="rect">
            <a:avLst/>
          </a:prstGeom>
        </p:spPr>
        <p:txBody>
          <a:bodyPr wrap="none" fromWordArt="1">
            <a:prstTxWarp prst="textPlain">
              <a:avLst>
                <a:gd name="adj" fmla="val 50000"/>
              </a:avLst>
            </a:prstTxWarp>
          </a:bodyPr>
          <a:lstStyle/>
          <a:p>
            <a:pPr algn="ctr"/>
            <a:r>
              <a:rPr lang="en-US" sz="3600" b="1" i="1" kern="10">
                <a:ln w="9525">
                  <a:solidFill>
                    <a:schemeClr val="bg1"/>
                  </a:solidFill>
                  <a:round/>
                  <a:headEnd/>
                  <a:tailEnd/>
                </a:ln>
                <a:solidFill>
                  <a:srgbClr val="000099">
                    <a:alpha val="87057"/>
                  </a:srgbClr>
                </a:solidFill>
                <a:effectLst>
                  <a:outerShdw dist="35921" dir="2700000" algn="ctr" rotWithShape="0">
                    <a:srgbClr val="C0C0C0">
                      <a:alpha val="79999"/>
                    </a:srgbClr>
                  </a:outerShdw>
                </a:effectLst>
                <a:latin typeface="Times New Roman"/>
                <a:cs typeface="Times New Roman"/>
              </a:rPr>
              <a:t>Kể chuyện</a:t>
            </a:r>
          </a:p>
        </p:txBody>
      </p:sp>
      <p:sp>
        <p:nvSpPr>
          <p:cNvPr id="21513" name="Text Box 8"/>
          <p:cNvSpPr txBox="1">
            <a:spLocks noChangeArrowheads="1"/>
          </p:cNvSpPr>
          <p:nvPr/>
        </p:nvSpPr>
        <p:spPr bwMode="auto">
          <a:xfrm>
            <a:off x="457200" y="2370138"/>
            <a:ext cx="8534400" cy="830262"/>
          </a:xfrm>
          <a:prstGeom prst="rect">
            <a:avLst/>
          </a:prstGeom>
          <a:noFill/>
          <a:ln w="9525">
            <a:noFill/>
            <a:miter lim="800000"/>
            <a:headEnd/>
            <a:tailEnd/>
          </a:ln>
          <a:effectLst/>
        </p:spPr>
        <p:txBody>
          <a:bodyPr>
            <a:spAutoFit/>
          </a:bodyPr>
          <a:lstStyle/>
          <a:p>
            <a:r>
              <a:rPr lang="en-US" altLang="en-US" sz="2400" b="1" i="1">
                <a:solidFill>
                  <a:schemeClr val="accent2"/>
                </a:solidFill>
                <a:latin typeface="Times New Roman" pitchFamily="18" charset="0"/>
              </a:rPr>
              <a:t>      </a:t>
            </a:r>
            <a:r>
              <a:rPr lang="en-US" altLang="en-US" sz="2400" b="1" i="1">
                <a:latin typeface="Times New Roman" pitchFamily="18" charset="0"/>
              </a:rPr>
              <a:t>Dựa vào tranh sau, kể lại đoạn 3 câu chuyện </a:t>
            </a:r>
            <a:r>
              <a:rPr lang="en-US" altLang="en-US" sz="2400" b="1" i="1">
                <a:solidFill>
                  <a:srgbClr val="990000"/>
                </a:solidFill>
                <a:latin typeface="Times New Roman" pitchFamily="18" charset="0"/>
              </a:rPr>
              <a:t>“</a:t>
            </a:r>
            <a:r>
              <a:rPr lang="en-US" altLang="en-US" sz="2400" b="1" i="1">
                <a:solidFill>
                  <a:schemeClr val="accent2"/>
                </a:solidFill>
                <a:latin typeface="Times New Roman" pitchFamily="18" charset="0"/>
              </a:rPr>
              <a:t> </a:t>
            </a:r>
            <a:r>
              <a:rPr lang="en-US" altLang="en-US" sz="2400" b="1" i="1">
                <a:solidFill>
                  <a:srgbClr val="990000"/>
                </a:solidFill>
                <a:latin typeface="Times New Roman" pitchFamily="18" charset="0"/>
              </a:rPr>
              <a:t>Người đi săn và con vượn”</a:t>
            </a:r>
            <a:r>
              <a:rPr lang="en-US" altLang="en-US" sz="2400" b="1" i="1">
                <a:solidFill>
                  <a:schemeClr val="accent2"/>
                </a:solidFill>
                <a:latin typeface="Times New Roman" pitchFamily="18" charset="0"/>
              </a:rPr>
              <a:t>  </a:t>
            </a:r>
            <a:r>
              <a:rPr lang="en-US" altLang="en-US" sz="2400" b="1" i="1">
                <a:latin typeface="Times New Roman" pitchFamily="18" charset="0"/>
              </a:rPr>
              <a:t>theo lời của bác thợ săn:</a:t>
            </a:r>
          </a:p>
        </p:txBody>
      </p:sp>
      <p:pic>
        <p:nvPicPr>
          <p:cNvPr id="21514" name="Picture 9" descr="Minh hoa cau chuyen Nguoi di san va con vuon(2)"/>
          <p:cNvPicPr>
            <a:picLocks noChangeAspect="1" noChangeArrowheads="1"/>
          </p:cNvPicPr>
          <p:nvPr/>
        </p:nvPicPr>
        <p:blipFill>
          <a:blip r:embed="rId2"/>
          <a:srcRect l="833" t="48747" r="53333" b="2505"/>
          <a:stretch>
            <a:fillRect/>
          </a:stretch>
        </p:blipFill>
        <p:spPr bwMode="auto">
          <a:xfrm>
            <a:off x="2438400" y="3429000"/>
            <a:ext cx="4343400" cy="3276600"/>
          </a:xfrm>
          <a:prstGeom prst="rect">
            <a:avLst/>
          </a:prstGeom>
          <a:noFill/>
          <a:ln w="28575">
            <a:solidFill>
              <a:srgbClr val="FF0000"/>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7"/>
          <p:cNvSpPr txBox="1">
            <a:spLocks noChangeArrowheads="1"/>
          </p:cNvSpPr>
          <p:nvPr/>
        </p:nvSpPr>
        <p:spPr bwMode="auto">
          <a:xfrm>
            <a:off x="5105400" y="1001713"/>
            <a:ext cx="2133600" cy="369887"/>
          </a:xfrm>
          <a:prstGeom prst="rect">
            <a:avLst/>
          </a:prstGeom>
          <a:noFill/>
          <a:ln w="9525">
            <a:noFill/>
            <a:miter lim="800000"/>
            <a:headEnd/>
            <a:tailEnd/>
          </a:ln>
          <a:effectLst/>
        </p:spPr>
        <p:txBody>
          <a:bodyPr>
            <a:spAutoFit/>
          </a:bodyPr>
          <a:lstStyle/>
          <a:p>
            <a:r>
              <a:rPr lang="en-US" altLang="en-US" b="1" i="1">
                <a:solidFill>
                  <a:srgbClr val="000099"/>
                </a:solidFill>
                <a:latin typeface="Times New Roman" pitchFamily="18" charset="0"/>
              </a:rPr>
              <a:t>Theo Lép Tôn-xtôi</a:t>
            </a:r>
          </a:p>
        </p:txBody>
      </p:sp>
      <p:grpSp>
        <p:nvGrpSpPr>
          <p:cNvPr id="22531" name="Group 9"/>
          <p:cNvGrpSpPr>
            <a:grpSpLocks/>
          </p:cNvGrpSpPr>
          <p:nvPr/>
        </p:nvGrpSpPr>
        <p:grpSpPr bwMode="auto">
          <a:xfrm>
            <a:off x="0" y="0"/>
            <a:ext cx="9144000" cy="842963"/>
            <a:chOff x="0" y="0"/>
            <a:chExt cx="9144000" cy="842665"/>
          </a:xfrm>
        </p:grpSpPr>
        <p:sp>
          <p:nvSpPr>
            <p:cNvPr id="11" name="Round Same Side Corner Rectangle 10"/>
            <p:cNvSpPr/>
            <p:nvPr/>
          </p:nvSpPr>
          <p:spPr>
            <a:xfrm>
              <a:off x="0" y="0"/>
              <a:ext cx="9144000" cy="457038"/>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endParaRPr lang="en-US" altLang="en-US" sz="2000" b="1" dirty="0" smtClean="0">
                <a:solidFill>
                  <a:srgbClr val="FFFFFF"/>
                </a:solidFill>
                <a:latin typeface="Times New Roman" pitchFamily="18" charset="0"/>
                <a:cs typeface="Times New Roman" pitchFamily="18" charset="0"/>
              </a:endParaRPr>
            </a:p>
          </p:txBody>
        </p:sp>
        <p:sp>
          <p:nvSpPr>
            <p:cNvPr id="22540" name="Text Box 5"/>
            <p:cNvSpPr txBox="1">
              <a:spLocks noChangeArrowheads="1"/>
            </p:cNvSpPr>
            <p:nvPr/>
          </p:nvSpPr>
          <p:spPr bwMode="auto">
            <a:xfrm>
              <a:off x="3124200" y="381000"/>
              <a:ext cx="3810000" cy="461665"/>
            </a:xfrm>
            <a:prstGeom prst="rect">
              <a:avLst/>
            </a:prstGeom>
            <a:noFill/>
            <a:ln w="9525">
              <a:noFill/>
              <a:miter lim="800000"/>
              <a:headEnd/>
              <a:tailEnd/>
            </a:ln>
            <a:effectLst/>
          </p:spPr>
          <p:txBody>
            <a:bodyPr>
              <a:spAutoFit/>
            </a:bodyPr>
            <a:lstStyle/>
            <a:p>
              <a:pPr>
                <a:spcBef>
                  <a:spcPct val="50000"/>
                </a:spcBef>
              </a:pPr>
              <a:r>
                <a:rPr lang="en-US" altLang="en-US" sz="2400" b="1">
                  <a:solidFill>
                    <a:srgbClr val="000099"/>
                  </a:solidFill>
                  <a:latin typeface="Times New Roman" pitchFamily="18" charset="0"/>
                </a:rPr>
                <a:t>Tập đọc – Kể chuyện</a:t>
              </a:r>
            </a:p>
          </p:txBody>
        </p:sp>
      </p:grpSp>
      <p:sp>
        <p:nvSpPr>
          <p:cNvPr id="22532" name="AutoShape 8"/>
          <p:cNvSpPr>
            <a:spLocks noChangeArrowheads="1"/>
          </p:cNvSpPr>
          <p:nvPr/>
        </p:nvSpPr>
        <p:spPr bwMode="gray">
          <a:xfrm>
            <a:off x="76200" y="38100"/>
            <a:ext cx="990600" cy="3810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altLang="en-US" sz="1600" b="1" i="1">
                <a:solidFill>
                  <a:srgbClr val="000099"/>
                </a:solidFill>
                <a:latin typeface="Times New Roman" pitchFamily="18" charset="0"/>
              </a:rPr>
              <a:t>SGK/114</a:t>
            </a:r>
          </a:p>
        </p:txBody>
      </p:sp>
      <p:sp>
        <p:nvSpPr>
          <p:cNvPr id="2" name="TextBox 1"/>
          <p:cNvSpPr txBox="1"/>
          <p:nvPr/>
        </p:nvSpPr>
        <p:spPr>
          <a:xfrm>
            <a:off x="2590800" y="685800"/>
            <a:ext cx="4114800" cy="461963"/>
          </a:xfrm>
          <a:prstGeom prst="rect">
            <a:avLst/>
          </a:prstGeom>
          <a:noFill/>
        </p:spPr>
        <p:txBody>
          <a:bodyPr>
            <a:spAutoFit/>
          </a:bodyPr>
          <a:lstStyle/>
          <a:p>
            <a:pPr>
              <a:defRPr/>
            </a:pPr>
            <a:r>
              <a:rPr lang="en-US" sz="2400" b="1" dirty="0" err="1">
                <a:effectLst>
                  <a:outerShdw blurRad="38100" dist="38100" dir="2700000" algn="tl">
                    <a:srgbClr val="000000">
                      <a:alpha val="43137"/>
                    </a:srgbClr>
                  </a:outerShdw>
                </a:effectLst>
              </a:rPr>
              <a:t>Người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đi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săn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và</a:t>
            </a:r>
            <a:r>
              <a:rPr lang="en-US" sz="2400" b="1" dirty="0">
                <a:effectLst>
                  <a:outerShdw blurRad="38100" dist="38100" dir="2700000" algn="tl">
                    <a:srgbClr val="000000">
                      <a:alpha val="43137"/>
                    </a:srgbClr>
                  </a:outerShdw>
                </a:effectLst>
              </a:rPr>
              <a:t> con </a:t>
            </a:r>
            <a:r>
              <a:rPr lang="en-US" sz="2400" b="1" dirty="0" err="1">
                <a:effectLst>
                  <a:outerShdw blurRad="38100" dist="38100" dir="2700000" algn="tl">
                    <a:srgbClr val="000000">
                      <a:alpha val="43137"/>
                    </a:srgbClr>
                  </a:outerShdw>
                </a:effectLst>
              </a:rPr>
              <a:t>vượn</a:t>
            </a:r>
            <a:endParaRPr lang="en-US" sz="2400" b="1" dirty="0">
              <a:effectLst>
                <a:outerShdw blurRad="38100" dist="38100" dir="2700000" algn="tl">
                  <a:srgbClr val="000000">
                    <a:alpha val="43137"/>
                  </a:srgbClr>
                </a:outerShdw>
              </a:effectLst>
            </a:endParaRPr>
          </a:p>
        </p:txBody>
      </p:sp>
      <p:sp>
        <p:nvSpPr>
          <p:cNvPr id="22534" name="TextBox 5"/>
          <p:cNvSpPr txBox="1">
            <a:spLocks noChangeArrowheads="1"/>
          </p:cNvSpPr>
          <p:nvPr/>
        </p:nvSpPr>
        <p:spPr bwMode="auto">
          <a:xfrm>
            <a:off x="533400" y="1382713"/>
            <a:ext cx="1181100" cy="369887"/>
          </a:xfrm>
          <a:prstGeom prst="rect">
            <a:avLst/>
          </a:prstGeom>
          <a:noFill/>
          <a:ln w="9525">
            <a:noFill/>
            <a:miter lim="800000"/>
            <a:headEnd/>
            <a:tailEnd/>
          </a:ln>
        </p:spPr>
        <p:txBody>
          <a:bodyPr>
            <a:spAutoFit/>
          </a:bodyPr>
          <a:lstStyle/>
          <a:p>
            <a:r>
              <a:rPr lang="en-US" altLang="en-US" u="sng">
                <a:solidFill>
                  <a:srgbClr val="000099"/>
                </a:solidFill>
              </a:rPr>
              <a:t>Nội dung:</a:t>
            </a:r>
          </a:p>
        </p:txBody>
      </p:sp>
      <p:sp>
        <p:nvSpPr>
          <p:cNvPr id="22535" name="TextBox 14"/>
          <p:cNvSpPr txBox="1">
            <a:spLocks noChangeArrowheads="1"/>
          </p:cNvSpPr>
          <p:nvPr/>
        </p:nvSpPr>
        <p:spPr bwMode="auto">
          <a:xfrm>
            <a:off x="1524000" y="1382713"/>
            <a:ext cx="7810500" cy="369887"/>
          </a:xfrm>
          <a:prstGeom prst="rect">
            <a:avLst/>
          </a:prstGeom>
          <a:noFill/>
          <a:ln w="9525">
            <a:noFill/>
            <a:miter lim="800000"/>
            <a:headEnd/>
            <a:tailEnd/>
          </a:ln>
        </p:spPr>
        <p:txBody>
          <a:bodyPr>
            <a:spAutoFit/>
          </a:bodyPr>
          <a:lstStyle/>
          <a:p>
            <a:r>
              <a:rPr lang="en-US" altLang="en-US" b="1" i="1">
                <a:solidFill>
                  <a:srgbClr val="990000"/>
                </a:solidFill>
                <a:latin typeface="Times New Roman" pitchFamily="18" charset="0"/>
                <a:cs typeface="Times New Roman" pitchFamily="18" charset="0"/>
              </a:rPr>
              <a:t>Giết hại thú rừng là tội ác. Mỗi người phải có ý thức bảo vệ  môi trường.</a:t>
            </a:r>
          </a:p>
        </p:txBody>
      </p:sp>
      <p:sp>
        <p:nvSpPr>
          <p:cNvPr id="22536" name="WordArt 6"/>
          <p:cNvSpPr>
            <a:spLocks noChangeArrowheads="1" noChangeShapeType="1" noTextEdit="1"/>
          </p:cNvSpPr>
          <p:nvPr/>
        </p:nvSpPr>
        <p:spPr bwMode="auto">
          <a:xfrm>
            <a:off x="2933700" y="1981200"/>
            <a:ext cx="2857500" cy="304800"/>
          </a:xfrm>
          <a:prstGeom prst="rect">
            <a:avLst/>
          </a:prstGeom>
        </p:spPr>
        <p:txBody>
          <a:bodyPr wrap="none" fromWordArt="1">
            <a:prstTxWarp prst="textPlain">
              <a:avLst>
                <a:gd name="adj" fmla="val 50000"/>
              </a:avLst>
            </a:prstTxWarp>
          </a:bodyPr>
          <a:lstStyle/>
          <a:p>
            <a:pPr algn="ctr"/>
            <a:r>
              <a:rPr lang="en-US" sz="3600" b="1" i="1" kern="10">
                <a:ln w="9525">
                  <a:solidFill>
                    <a:schemeClr val="bg1"/>
                  </a:solidFill>
                  <a:round/>
                  <a:headEnd/>
                  <a:tailEnd/>
                </a:ln>
                <a:solidFill>
                  <a:srgbClr val="000099">
                    <a:alpha val="87057"/>
                  </a:srgbClr>
                </a:solidFill>
                <a:effectLst>
                  <a:outerShdw dist="35921" dir="2700000" algn="ctr" rotWithShape="0">
                    <a:srgbClr val="C0C0C0">
                      <a:alpha val="79999"/>
                    </a:srgbClr>
                  </a:outerShdw>
                </a:effectLst>
                <a:latin typeface="Times New Roman"/>
                <a:cs typeface="Times New Roman"/>
              </a:rPr>
              <a:t>Kể chuyện</a:t>
            </a:r>
          </a:p>
        </p:txBody>
      </p:sp>
      <p:pic>
        <p:nvPicPr>
          <p:cNvPr id="22537" name="Picture 7" descr="Minh hoa cau chuyen Nguoi di san va con vuon(2)"/>
          <p:cNvPicPr>
            <a:picLocks noChangeAspect="1" noChangeArrowheads="1"/>
          </p:cNvPicPr>
          <p:nvPr/>
        </p:nvPicPr>
        <p:blipFill>
          <a:blip r:embed="rId2"/>
          <a:srcRect l="50000" t="48747" r="1666" b="1422"/>
          <a:stretch>
            <a:fillRect/>
          </a:stretch>
        </p:blipFill>
        <p:spPr bwMode="auto">
          <a:xfrm>
            <a:off x="2349500" y="3444875"/>
            <a:ext cx="4445000" cy="3276600"/>
          </a:xfrm>
          <a:prstGeom prst="rect">
            <a:avLst/>
          </a:prstGeom>
          <a:noFill/>
          <a:ln w="28575">
            <a:solidFill>
              <a:srgbClr val="FF0000"/>
            </a:solidFill>
            <a:miter lim="800000"/>
            <a:headEnd/>
            <a:tailEnd/>
          </a:ln>
        </p:spPr>
      </p:pic>
      <p:sp>
        <p:nvSpPr>
          <p:cNvPr id="22538" name="Text Box 8"/>
          <p:cNvSpPr txBox="1">
            <a:spLocks noChangeArrowheads="1"/>
          </p:cNvSpPr>
          <p:nvPr/>
        </p:nvSpPr>
        <p:spPr bwMode="auto">
          <a:xfrm>
            <a:off x="457200" y="2370138"/>
            <a:ext cx="8534400" cy="830262"/>
          </a:xfrm>
          <a:prstGeom prst="rect">
            <a:avLst/>
          </a:prstGeom>
          <a:noFill/>
          <a:ln w="9525">
            <a:noFill/>
            <a:miter lim="800000"/>
            <a:headEnd/>
            <a:tailEnd/>
          </a:ln>
          <a:effectLst/>
        </p:spPr>
        <p:txBody>
          <a:bodyPr>
            <a:spAutoFit/>
          </a:bodyPr>
          <a:lstStyle/>
          <a:p>
            <a:r>
              <a:rPr lang="en-US" altLang="en-US" sz="2400" b="1" i="1">
                <a:solidFill>
                  <a:schemeClr val="accent2"/>
                </a:solidFill>
                <a:latin typeface="Times New Roman" pitchFamily="18" charset="0"/>
              </a:rPr>
              <a:t>      </a:t>
            </a:r>
            <a:r>
              <a:rPr lang="en-US" altLang="en-US" sz="2400" b="1" i="1">
                <a:latin typeface="Times New Roman" pitchFamily="18" charset="0"/>
              </a:rPr>
              <a:t>Dựa vào tranh sau, kể lại đoạn 4 câu chuyện </a:t>
            </a:r>
            <a:r>
              <a:rPr lang="en-US" altLang="en-US" sz="2400" b="1" i="1">
                <a:solidFill>
                  <a:srgbClr val="990000"/>
                </a:solidFill>
                <a:latin typeface="Times New Roman" pitchFamily="18" charset="0"/>
              </a:rPr>
              <a:t>“</a:t>
            </a:r>
            <a:r>
              <a:rPr lang="en-US" altLang="en-US" sz="2400" b="1" i="1">
                <a:solidFill>
                  <a:schemeClr val="accent2"/>
                </a:solidFill>
                <a:latin typeface="Times New Roman" pitchFamily="18" charset="0"/>
              </a:rPr>
              <a:t> </a:t>
            </a:r>
            <a:r>
              <a:rPr lang="en-US" altLang="en-US" sz="2400" b="1" i="1">
                <a:solidFill>
                  <a:srgbClr val="990000"/>
                </a:solidFill>
                <a:latin typeface="Times New Roman" pitchFamily="18" charset="0"/>
              </a:rPr>
              <a:t>Người đi săn và con vượn”</a:t>
            </a:r>
            <a:r>
              <a:rPr lang="en-US" altLang="en-US" sz="2400" b="1" i="1">
                <a:solidFill>
                  <a:schemeClr val="accent2"/>
                </a:solidFill>
                <a:latin typeface="Times New Roman" pitchFamily="18" charset="0"/>
              </a:rPr>
              <a:t>  </a:t>
            </a:r>
            <a:r>
              <a:rPr lang="en-US" altLang="en-US" sz="2400" b="1" i="1">
                <a:latin typeface="Times New Roman" pitchFamily="18" charset="0"/>
              </a:rPr>
              <a:t>theo lời của bác thợ săn: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7"/>
          <p:cNvSpPr txBox="1">
            <a:spLocks noChangeArrowheads="1"/>
          </p:cNvSpPr>
          <p:nvPr/>
        </p:nvSpPr>
        <p:spPr bwMode="auto">
          <a:xfrm>
            <a:off x="5105400" y="1001713"/>
            <a:ext cx="2133600" cy="369887"/>
          </a:xfrm>
          <a:prstGeom prst="rect">
            <a:avLst/>
          </a:prstGeom>
          <a:noFill/>
          <a:ln w="9525">
            <a:noFill/>
            <a:miter lim="800000"/>
            <a:headEnd/>
            <a:tailEnd/>
          </a:ln>
          <a:effectLst/>
        </p:spPr>
        <p:txBody>
          <a:bodyPr>
            <a:spAutoFit/>
          </a:bodyPr>
          <a:lstStyle/>
          <a:p>
            <a:r>
              <a:rPr lang="en-US" altLang="en-US" b="1" i="1">
                <a:solidFill>
                  <a:srgbClr val="000099"/>
                </a:solidFill>
                <a:latin typeface="Times New Roman" pitchFamily="18" charset="0"/>
              </a:rPr>
              <a:t>Theo Lép Tôn-xtôi</a:t>
            </a:r>
          </a:p>
        </p:txBody>
      </p:sp>
      <p:grpSp>
        <p:nvGrpSpPr>
          <p:cNvPr id="23555" name="Group 9"/>
          <p:cNvGrpSpPr>
            <a:grpSpLocks/>
          </p:cNvGrpSpPr>
          <p:nvPr/>
        </p:nvGrpSpPr>
        <p:grpSpPr bwMode="auto">
          <a:xfrm>
            <a:off x="0" y="0"/>
            <a:ext cx="9144000" cy="842963"/>
            <a:chOff x="0" y="0"/>
            <a:chExt cx="9144000" cy="842665"/>
          </a:xfrm>
        </p:grpSpPr>
        <p:sp>
          <p:nvSpPr>
            <p:cNvPr id="11" name="Round Same Side Corner Rectangle 10"/>
            <p:cNvSpPr/>
            <p:nvPr/>
          </p:nvSpPr>
          <p:spPr>
            <a:xfrm>
              <a:off x="0" y="0"/>
              <a:ext cx="9144000" cy="457038"/>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en-US" sz="2000" b="1" dirty="0" err="1" smtClean="0">
                  <a:solidFill>
                    <a:srgbClr val="FFFFFF"/>
                  </a:solidFill>
                  <a:latin typeface="Times New Roman" pitchFamily="18" charset="0"/>
                  <a:cs typeface="Times New Roman" pitchFamily="18" charset="0"/>
                </a:rPr>
                <a:t>Thứ</a:t>
              </a:r>
              <a:r>
                <a:rPr lang="en-US" altLang="en-US" sz="2000" b="1" dirty="0" smtClean="0">
                  <a:solidFill>
                    <a:srgbClr val="FFFFFF"/>
                  </a:solidFill>
                  <a:latin typeface="Times New Roman" pitchFamily="18" charset="0"/>
                  <a:cs typeface="Times New Roman" pitchFamily="18" charset="0"/>
                </a:rPr>
                <a:t> </a:t>
              </a:r>
              <a:r>
                <a:rPr lang="en-US" altLang="en-US" sz="2000" b="1" dirty="0" err="1" smtClean="0">
                  <a:solidFill>
                    <a:srgbClr val="FFFFFF"/>
                  </a:solidFill>
                  <a:latin typeface="Times New Roman" pitchFamily="18" charset="0"/>
                  <a:cs typeface="Times New Roman" pitchFamily="18" charset="0"/>
                </a:rPr>
                <a:t>hai</a:t>
              </a:r>
              <a:r>
                <a:rPr lang="en-US" altLang="en-US" sz="2000" b="1" dirty="0" smtClean="0">
                  <a:solidFill>
                    <a:srgbClr val="FFFFFF"/>
                  </a:solidFill>
                  <a:latin typeface="Times New Roman" pitchFamily="18" charset="0"/>
                  <a:cs typeface="Times New Roman" pitchFamily="18" charset="0"/>
                </a:rPr>
                <a:t> </a:t>
              </a:r>
              <a:r>
                <a:rPr lang="en-US" altLang="en-US" sz="2000" b="1" dirty="0" err="1" smtClean="0">
                  <a:solidFill>
                    <a:srgbClr val="FFFFFF"/>
                  </a:solidFill>
                  <a:latin typeface="Times New Roman" pitchFamily="18" charset="0"/>
                  <a:cs typeface="Times New Roman" pitchFamily="18" charset="0"/>
                </a:rPr>
                <a:t>ngày</a:t>
              </a:r>
              <a:r>
                <a:rPr lang="en-US" altLang="en-US" sz="2000" b="1" dirty="0" smtClean="0">
                  <a:solidFill>
                    <a:srgbClr val="FFFFFF"/>
                  </a:solidFill>
                  <a:latin typeface="Times New Roman" pitchFamily="18" charset="0"/>
                  <a:cs typeface="Times New Roman" pitchFamily="18" charset="0"/>
                </a:rPr>
                <a:t> 14 </a:t>
              </a:r>
              <a:r>
                <a:rPr lang="en-US" altLang="en-US" sz="2000" b="1" dirty="0" err="1" smtClean="0">
                  <a:solidFill>
                    <a:srgbClr val="FFFFFF"/>
                  </a:solidFill>
                  <a:latin typeface="Times New Roman" pitchFamily="18" charset="0"/>
                  <a:cs typeface="Times New Roman" pitchFamily="18" charset="0"/>
                </a:rPr>
                <a:t>tháng</a:t>
              </a:r>
              <a:r>
                <a:rPr lang="en-US" altLang="en-US" sz="2000" b="1" dirty="0" smtClean="0">
                  <a:solidFill>
                    <a:srgbClr val="FFFFFF"/>
                  </a:solidFill>
                  <a:latin typeface="Times New Roman" pitchFamily="18" charset="0"/>
                  <a:cs typeface="Times New Roman" pitchFamily="18" charset="0"/>
                </a:rPr>
                <a:t>  4 </a:t>
              </a:r>
              <a:r>
                <a:rPr lang="en-US" altLang="en-US" sz="2000" b="1" dirty="0" err="1" smtClean="0">
                  <a:solidFill>
                    <a:srgbClr val="FFFFFF"/>
                  </a:solidFill>
                  <a:latin typeface="Times New Roman" pitchFamily="18" charset="0"/>
                  <a:cs typeface="Times New Roman" pitchFamily="18" charset="0"/>
                </a:rPr>
                <a:t>năm</a:t>
              </a:r>
              <a:r>
                <a:rPr lang="en-US" altLang="en-US" sz="2000" b="1" dirty="0" smtClean="0">
                  <a:solidFill>
                    <a:srgbClr val="FFFFFF"/>
                  </a:solidFill>
                  <a:latin typeface="Times New Roman" pitchFamily="18" charset="0"/>
                  <a:cs typeface="Times New Roman" pitchFamily="18" charset="0"/>
                </a:rPr>
                <a:t> 2014</a:t>
              </a:r>
            </a:p>
          </p:txBody>
        </p:sp>
        <p:sp>
          <p:nvSpPr>
            <p:cNvPr id="23567" name="Text Box 5"/>
            <p:cNvSpPr txBox="1">
              <a:spLocks noChangeArrowheads="1"/>
            </p:cNvSpPr>
            <p:nvPr/>
          </p:nvSpPr>
          <p:spPr bwMode="auto">
            <a:xfrm>
              <a:off x="3124200" y="381000"/>
              <a:ext cx="3810000" cy="461665"/>
            </a:xfrm>
            <a:prstGeom prst="rect">
              <a:avLst/>
            </a:prstGeom>
            <a:noFill/>
            <a:ln w="9525">
              <a:noFill/>
              <a:miter lim="800000"/>
              <a:headEnd/>
              <a:tailEnd/>
            </a:ln>
            <a:effectLst/>
          </p:spPr>
          <p:txBody>
            <a:bodyPr>
              <a:spAutoFit/>
            </a:bodyPr>
            <a:lstStyle/>
            <a:p>
              <a:pPr>
                <a:spcBef>
                  <a:spcPct val="50000"/>
                </a:spcBef>
              </a:pPr>
              <a:r>
                <a:rPr lang="en-US" altLang="en-US" sz="2400" b="1">
                  <a:solidFill>
                    <a:srgbClr val="000099"/>
                  </a:solidFill>
                  <a:latin typeface="Times New Roman" pitchFamily="18" charset="0"/>
                </a:rPr>
                <a:t>Tập đọc – Kể chuyện</a:t>
              </a:r>
            </a:p>
          </p:txBody>
        </p:sp>
      </p:grpSp>
      <p:sp>
        <p:nvSpPr>
          <p:cNvPr id="23556" name="AutoShape 8"/>
          <p:cNvSpPr>
            <a:spLocks noChangeArrowheads="1"/>
          </p:cNvSpPr>
          <p:nvPr/>
        </p:nvSpPr>
        <p:spPr bwMode="gray">
          <a:xfrm>
            <a:off x="76200" y="38100"/>
            <a:ext cx="990600" cy="3810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altLang="en-US" sz="1600" b="1" i="1">
                <a:solidFill>
                  <a:srgbClr val="000099"/>
                </a:solidFill>
                <a:latin typeface="Times New Roman" pitchFamily="18" charset="0"/>
              </a:rPr>
              <a:t>SGK/114</a:t>
            </a:r>
          </a:p>
        </p:txBody>
      </p:sp>
      <p:sp>
        <p:nvSpPr>
          <p:cNvPr id="2" name="TextBox 1"/>
          <p:cNvSpPr txBox="1"/>
          <p:nvPr/>
        </p:nvSpPr>
        <p:spPr>
          <a:xfrm>
            <a:off x="2590800" y="685800"/>
            <a:ext cx="4114800" cy="461963"/>
          </a:xfrm>
          <a:prstGeom prst="rect">
            <a:avLst/>
          </a:prstGeom>
          <a:noFill/>
        </p:spPr>
        <p:txBody>
          <a:bodyPr>
            <a:spAutoFit/>
          </a:bodyPr>
          <a:lstStyle/>
          <a:p>
            <a:pPr>
              <a:defRPr/>
            </a:pPr>
            <a:r>
              <a:rPr lang="en-US" sz="2400" b="1" dirty="0" err="1">
                <a:effectLst>
                  <a:outerShdw blurRad="38100" dist="38100" dir="2700000" algn="tl">
                    <a:srgbClr val="000000">
                      <a:alpha val="43137"/>
                    </a:srgbClr>
                  </a:outerShdw>
                </a:effectLst>
              </a:rPr>
              <a:t>Người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đi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săn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và</a:t>
            </a:r>
            <a:r>
              <a:rPr lang="en-US" sz="2400" b="1" dirty="0">
                <a:effectLst>
                  <a:outerShdw blurRad="38100" dist="38100" dir="2700000" algn="tl">
                    <a:srgbClr val="000000">
                      <a:alpha val="43137"/>
                    </a:srgbClr>
                  </a:outerShdw>
                </a:effectLst>
              </a:rPr>
              <a:t> con </a:t>
            </a:r>
            <a:r>
              <a:rPr lang="en-US" sz="2400" b="1" dirty="0" err="1">
                <a:effectLst>
                  <a:outerShdw blurRad="38100" dist="38100" dir="2700000" algn="tl">
                    <a:srgbClr val="000000">
                      <a:alpha val="43137"/>
                    </a:srgbClr>
                  </a:outerShdw>
                </a:effectLst>
              </a:rPr>
              <a:t>vượn</a:t>
            </a:r>
            <a:endParaRPr lang="en-US" sz="2400" b="1" dirty="0">
              <a:effectLst>
                <a:outerShdw blurRad="38100" dist="38100" dir="2700000" algn="tl">
                  <a:srgbClr val="000000">
                    <a:alpha val="43137"/>
                  </a:srgbClr>
                </a:outerShdw>
              </a:effectLst>
            </a:endParaRPr>
          </a:p>
        </p:txBody>
      </p:sp>
      <p:sp>
        <p:nvSpPr>
          <p:cNvPr id="23558" name="TextBox 5"/>
          <p:cNvSpPr txBox="1">
            <a:spLocks noChangeArrowheads="1"/>
          </p:cNvSpPr>
          <p:nvPr/>
        </p:nvSpPr>
        <p:spPr bwMode="auto">
          <a:xfrm>
            <a:off x="533400" y="1382713"/>
            <a:ext cx="1181100" cy="369887"/>
          </a:xfrm>
          <a:prstGeom prst="rect">
            <a:avLst/>
          </a:prstGeom>
          <a:noFill/>
          <a:ln w="9525">
            <a:noFill/>
            <a:miter lim="800000"/>
            <a:headEnd/>
            <a:tailEnd/>
          </a:ln>
        </p:spPr>
        <p:txBody>
          <a:bodyPr>
            <a:spAutoFit/>
          </a:bodyPr>
          <a:lstStyle/>
          <a:p>
            <a:r>
              <a:rPr lang="en-US" altLang="en-US" u="sng">
                <a:solidFill>
                  <a:srgbClr val="000099"/>
                </a:solidFill>
              </a:rPr>
              <a:t>Nội dung:</a:t>
            </a:r>
          </a:p>
        </p:txBody>
      </p:sp>
      <p:sp>
        <p:nvSpPr>
          <p:cNvPr id="23559" name="TextBox 14"/>
          <p:cNvSpPr txBox="1">
            <a:spLocks noChangeArrowheads="1"/>
          </p:cNvSpPr>
          <p:nvPr/>
        </p:nvSpPr>
        <p:spPr bwMode="auto">
          <a:xfrm>
            <a:off x="1524000" y="1382713"/>
            <a:ext cx="7810500" cy="369887"/>
          </a:xfrm>
          <a:prstGeom prst="rect">
            <a:avLst/>
          </a:prstGeom>
          <a:noFill/>
          <a:ln w="9525">
            <a:noFill/>
            <a:miter lim="800000"/>
            <a:headEnd/>
            <a:tailEnd/>
          </a:ln>
        </p:spPr>
        <p:txBody>
          <a:bodyPr>
            <a:spAutoFit/>
          </a:bodyPr>
          <a:lstStyle/>
          <a:p>
            <a:r>
              <a:rPr lang="en-US" altLang="en-US" b="1" i="1">
                <a:solidFill>
                  <a:srgbClr val="990000"/>
                </a:solidFill>
                <a:latin typeface="Times New Roman" pitchFamily="18" charset="0"/>
                <a:cs typeface="Times New Roman" pitchFamily="18" charset="0"/>
              </a:rPr>
              <a:t>Giết hại thú rừng là tội ác. Mỗi người phải có ý thức bảo vệ  môi trường.</a:t>
            </a:r>
          </a:p>
        </p:txBody>
      </p:sp>
      <p:sp>
        <p:nvSpPr>
          <p:cNvPr id="23560" name="WordArt 6"/>
          <p:cNvSpPr>
            <a:spLocks noChangeArrowheads="1" noChangeShapeType="1" noTextEdit="1"/>
          </p:cNvSpPr>
          <p:nvPr/>
        </p:nvSpPr>
        <p:spPr bwMode="auto">
          <a:xfrm>
            <a:off x="2933700" y="1981200"/>
            <a:ext cx="2857500" cy="304800"/>
          </a:xfrm>
          <a:prstGeom prst="rect">
            <a:avLst/>
          </a:prstGeom>
        </p:spPr>
        <p:txBody>
          <a:bodyPr wrap="none" fromWordArt="1">
            <a:prstTxWarp prst="textPlain">
              <a:avLst>
                <a:gd name="adj" fmla="val 50000"/>
              </a:avLst>
            </a:prstTxWarp>
          </a:bodyPr>
          <a:lstStyle/>
          <a:p>
            <a:pPr algn="ctr"/>
            <a:r>
              <a:rPr lang="en-US" sz="3600" b="1" i="1" kern="10">
                <a:ln w="9525">
                  <a:solidFill>
                    <a:schemeClr val="bg1"/>
                  </a:solidFill>
                  <a:round/>
                  <a:headEnd/>
                  <a:tailEnd/>
                </a:ln>
                <a:solidFill>
                  <a:srgbClr val="000099">
                    <a:alpha val="87057"/>
                  </a:srgbClr>
                </a:solidFill>
                <a:effectLst>
                  <a:outerShdw dist="35921" dir="2700000" algn="ctr" rotWithShape="0">
                    <a:srgbClr val="C0C0C0">
                      <a:alpha val="79999"/>
                    </a:srgbClr>
                  </a:outerShdw>
                </a:effectLst>
                <a:latin typeface="Times New Roman"/>
                <a:cs typeface="Times New Roman"/>
              </a:rPr>
              <a:t>Kể chuyện</a:t>
            </a:r>
          </a:p>
        </p:txBody>
      </p:sp>
      <p:pic>
        <p:nvPicPr>
          <p:cNvPr id="23561" name="Picture 7" descr="Minh hoa cau chuyen Nguoi di san va con vuon(2)"/>
          <p:cNvPicPr>
            <a:picLocks noChangeAspect="1" noChangeArrowheads="1"/>
          </p:cNvPicPr>
          <p:nvPr/>
        </p:nvPicPr>
        <p:blipFill>
          <a:blip r:embed="rId2"/>
          <a:srcRect l="50000" t="48747" r="1666" b="1422"/>
          <a:stretch>
            <a:fillRect/>
          </a:stretch>
        </p:blipFill>
        <p:spPr bwMode="auto">
          <a:xfrm>
            <a:off x="6862763" y="3429000"/>
            <a:ext cx="2205037" cy="3276600"/>
          </a:xfrm>
          <a:prstGeom prst="rect">
            <a:avLst/>
          </a:prstGeom>
          <a:noFill/>
          <a:ln w="28575">
            <a:solidFill>
              <a:srgbClr val="FF0000"/>
            </a:solidFill>
            <a:miter lim="800000"/>
            <a:headEnd/>
            <a:tailEnd/>
          </a:ln>
        </p:spPr>
      </p:pic>
      <p:sp>
        <p:nvSpPr>
          <p:cNvPr id="23562" name="Text Box 8"/>
          <p:cNvSpPr txBox="1">
            <a:spLocks noChangeArrowheads="1"/>
          </p:cNvSpPr>
          <p:nvPr/>
        </p:nvSpPr>
        <p:spPr bwMode="auto">
          <a:xfrm>
            <a:off x="457200" y="2370138"/>
            <a:ext cx="8534400" cy="830262"/>
          </a:xfrm>
          <a:prstGeom prst="rect">
            <a:avLst/>
          </a:prstGeom>
          <a:noFill/>
          <a:ln w="9525">
            <a:noFill/>
            <a:miter lim="800000"/>
            <a:headEnd/>
            <a:tailEnd/>
          </a:ln>
          <a:effectLst/>
        </p:spPr>
        <p:txBody>
          <a:bodyPr>
            <a:spAutoFit/>
          </a:bodyPr>
          <a:lstStyle/>
          <a:p>
            <a:r>
              <a:rPr lang="en-US" altLang="en-US" sz="2400" b="1" i="1">
                <a:solidFill>
                  <a:schemeClr val="accent2"/>
                </a:solidFill>
                <a:latin typeface="Times New Roman" pitchFamily="18" charset="0"/>
              </a:rPr>
              <a:t>      </a:t>
            </a:r>
            <a:r>
              <a:rPr lang="en-US" altLang="en-US" sz="2400" b="1" i="1">
                <a:latin typeface="Times New Roman" pitchFamily="18" charset="0"/>
              </a:rPr>
              <a:t>Dựa vào tranh sau, kể lại  câu chuyện </a:t>
            </a:r>
            <a:r>
              <a:rPr lang="en-US" altLang="en-US" sz="2400" b="1" i="1">
                <a:solidFill>
                  <a:srgbClr val="990000"/>
                </a:solidFill>
                <a:latin typeface="Times New Roman" pitchFamily="18" charset="0"/>
              </a:rPr>
              <a:t>“</a:t>
            </a:r>
            <a:r>
              <a:rPr lang="en-US" altLang="en-US" sz="2400" b="1" i="1">
                <a:solidFill>
                  <a:schemeClr val="accent2"/>
                </a:solidFill>
                <a:latin typeface="Times New Roman" pitchFamily="18" charset="0"/>
              </a:rPr>
              <a:t> </a:t>
            </a:r>
            <a:r>
              <a:rPr lang="en-US" altLang="en-US" sz="2400" b="1" i="1">
                <a:solidFill>
                  <a:srgbClr val="990000"/>
                </a:solidFill>
                <a:latin typeface="Times New Roman" pitchFamily="18" charset="0"/>
              </a:rPr>
              <a:t>Người đi săn và con vượn”</a:t>
            </a:r>
            <a:r>
              <a:rPr lang="en-US" altLang="en-US" sz="2400" b="1" i="1">
                <a:solidFill>
                  <a:schemeClr val="accent2"/>
                </a:solidFill>
                <a:latin typeface="Times New Roman" pitchFamily="18" charset="0"/>
              </a:rPr>
              <a:t>  </a:t>
            </a:r>
            <a:r>
              <a:rPr lang="en-US" altLang="en-US" sz="2400" b="1" i="1">
                <a:latin typeface="Times New Roman" pitchFamily="18" charset="0"/>
              </a:rPr>
              <a:t>theo lời của bác thợ săn:</a:t>
            </a:r>
          </a:p>
        </p:txBody>
      </p:sp>
      <p:pic>
        <p:nvPicPr>
          <p:cNvPr id="23563" name="Picture 9" descr="Minh hoa cau chuyen Nguoi di san va con vuon(2)"/>
          <p:cNvPicPr>
            <a:picLocks noChangeAspect="1" noChangeArrowheads="1"/>
          </p:cNvPicPr>
          <p:nvPr/>
        </p:nvPicPr>
        <p:blipFill>
          <a:blip r:embed="rId2"/>
          <a:srcRect l="833" t="48747" r="53333" b="2505"/>
          <a:stretch>
            <a:fillRect/>
          </a:stretch>
        </p:blipFill>
        <p:spPr bwMode="auto">
          <a:xfrm>
            <a:off x="4572000" y="3429000"/>
            <a:ext cx="2209800" cy="3276600"/>
          </a:xfrm>
          <a:prstGeom prst="rect">
            <a:avLst/>
          </a:prstGeom>
          <a:noFill/>
          <a:ln w="28575">
            <a:solidFill>
              <a:srgbClr val="FF0000"/>
            </a:solidFill>
            <a:miter lim="800000"/>
            <a:headEnd/>
            <a:tailEnd/>
          </a:ln>
        </p:spPr>
      </p:pic>
      <p:pic>
        <p:nvPicPr>
          <p:cNvPr id="23564" name="Picture 10" descr="Minh hoa cau chuyen Nguoi di san va con vuon(2)"/>
          <p:cNvPicPr>
            <a:picLocks noChangeAspect="1" noChangeArrowheads="1"/>
          </p:cNvPicPr>
          <p:nvPr/>
        </p:nvPicPr>
        <p:blipFill>
          <a:blip r:embed="rId2"/>
          <a:srcRect l="50000" r="2499" b="55586"/>
          <a:stretch>
            <a:fillRect/>
          </a:stretch>
        </p:blipFill>
        <p:spPr bwMode="auto">
          <a:xfrm>
            <a:off x="2209800" y="3429000"/>
            <a:ext cx="2286000" cy="3286125"/>
          </a:xfrm>
          <a:prstGeom prst="rect">
            <a:avLst/>
          </a:prstGeom>
          <a:noFill/>
          <a:ln w="28575">
            <a:solidFill>
              <a:srgbClr val="FF0000"/>
            </a:solidFill>
            <a:miter lim="800000"/>
            <a:headEnd/>
            <a:tailEnd/>
          </a:ln>
        </p:spPr>
      </p:pic>
      <p:pic>
        <p:nvPicPr>
          <p:cNvPr id="23565" name="Picture 11" descr="Minh hoa cau chuyen Nguoi di san va con vuon(2)"/>
          <p:cNvPicPr>
            <a:picLocks noChangeAspect="1" noChangeArrowheads="1"/>
          </p:cNvPicPr>
          <p:nvPr/>
        </p:nvPicPr>
        <p:blipFill>
          <a:blip r:embed="rId2"/>
          <a:srcRect l="668" r="53168" b="54503"/>
          <a:stretch>
            <a:fillRect/>
          </a:stretch>
        </p:blipFill>
        <p:spPr bwMode="auto">
          <a:xfrm>
            <a:off x="71438" y="3429000"/>
            <a:ext cx="2062162" cy="3290888"/>
          </a:xfrm>
          <a:prstGeom prst="rect">
            <a:avLst/>
          </a:prstGeom>
          <a:noFill/>
          <a:ln w="28575">
            <a:solidFill>
              <a:srgbClr val="FF0000"/>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7"/>
          <p:cNvSpPr txBox="1">
            <a:spLocks noChangeArrowheads="1"/>
          </p:cNvSpPr>
          <p:nvPr/>
        </p:nvSpPr>
        <p:spPr bwMode="auto">
          <a:xfrm>
            <a:off x="5105400" y="1001713"/>
            <a:ext cx="2133600" cy="369887"/>
          </a:xfrm>
          <a:prstGeom prst="rect">
            <a:avLst/>
          </a:prstGeom>
          <a:noFill/>
          <a:ln w="9525">
            <a:noFill/>
            <a:miter lim="800000"/>
            <a:headEnd/>
            <a:tailEnd/>
          </a:ln>
          <a:effectLst/>
        </p:spPr>
        <p:txBody>
          <a:bodyPr>
            <a:spAutoFit/>
          </a:bodyPr>
          <a:lstStyle/>
          <a:p>
            <a:r>
              <a:rPr lang="en-US" altLang="en-US" b="1" i="1">
                <a:solidFill>
                  <a:srgbClr val="000099"/>
                </a:solidFill>
                <a:latin typeface="Times New Roman" pitchFamily="18" charset="0"/>
              </a:rPr>
              <a:t>Theo Lép Tôn-xtôi</a:t>
            </a:r>
          </a:p>
        </p:txBody>
      </p:sp>
      <p:grpSp>
        <p:nvGrpSpPr>
          <p:cNvPr id="24579" name="Group 9"/>
          <p:cNvGrpSpPr>
            <a:grpSpLocks/>
          </p:cNvGrpSpPr>
          <p:nvPr/>
        </p:nvGrpSpPr>
        <p:grpSpPr bwMode="auto">
          <a:xfrm>
            <a:off x="0" y="0"/>
            <a:ext cx="9144000" cy="842963"/>
            <a:chOff x="0" y="0"/>
            <a:chExt cx="9144000" cy="842665"/>
          </a:xfrm>
        </p:grpSpPr>
        <p:sp>
          <p:nvSpPr>
            <p:cNvPr id="11" name="Round Same Side Corner Rectangle 10"/>
            <p:cNvSpPr/>
            <p:nvPr/>
          </p:nvSpPr>
          <p:spPr>
            <a:xfrm>
              <a:off x="0" y="0"/>
              <a:ext cx="9144000" cy="457038"/>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en-US" sz="2000" b="1" dirty="0" err="1" smtClean="0">
                  <a:solidFill>
                    <a:srgbClr val="FFFFFF"/>
                  </a:solidFill>
                  <a:latin typeface="Times New Roman" pitchFamily="18" charset="0"/>
                  <a:cs typeface="Times New Roman" pitchFamily="18" charset="0"/>
                </a:rPr>
                <a:t>Thứ</a:t>
              </a:r>
              <a:r>
                <a:rPr lang="en-US" altLang="en-US" sz="2000" b="1" dirty="0" smtClean="0">
                  <a:solidFill>
                    <a:srgbClr val="FFFFFF"/>
                  </a:solidFill>
                  <a:latin typeface="Times New Roman" pitchFamily="18" charset="0"/>
                  <a:cs typeface="Times New Roman" pitchFamily="18" charset="0"/>
                </a:rPr>
                <a:t> </a:t>
              </a:r>
              <a:r>
                <a:rPr lang="en-US" altLang="en-US" sz="2000" b="1" dirty="0" err="1" smtClean="0">
                  <a:solidFill>
                    <a:srgbClr val="FFFFFF"/>
                  </a:solidFill>
                  <a:latin typeface="Times New Roman" pitchFamily="18" charset="0"/>
                  <a:cs typeface="Times New Roman" pitchFamily="18" charset="0"/>
                </a:rPr>
                <a:t>hai</a:t>
              </a:r>
              <a:r>
                <a:rPr lang="en-US" altLang="en-US" sz="2000" b="1" dirty="0" smtClean="0">
                  <a:solidFill>
                    <a:srgbClr val="FFFFFF"/>
                  </a:solidFill>
                  <a:latin typeface="Times New Roman" pitchFamily="18" charset="0"/>
                  <a:cs typeface="Times New Roman" pitchFamily="18" charset="0"/>
                </a:rPr>
                <a:t> </a:t>
              </a:r>
              <a:r>
                <a:rPr lang="en-US" altLang="en-US" sz="2000" b="1" dirty="0" err="1" smtClean="0">
                  <a:solidFill>
                    <a:srgbClr val="FFFFFF"/>
                  </a:solidFill>
                  <a:latin typeface="Times New Roman" pitchFamily="18" charset="0"/>
                  <a:cs typeface="Times New Roman" pitchFamily="18" charset="0"/>
                </a:rPr>
                <a:t>ngày</a:t>
              </a:r>
              <a:r>
                <a:rPr lang="en-US" altLang="en-US" sz="2000" b="1" dirty="0" smtClean="0">
                  <a:solidFill>
                    <a:srgbClr val="FFFFFF"/>
                  </a:solidFill>
                  <a:latin typeface="Times New Roman" pitchFamily="18" charset="0"/>
                  <a:cs typeface="Times New Roman" pitchFamily="18" charset="0"/>
                </a:rPr>
                <a:t> 14 </a:t>
              </a:r>
              <a:r>
                <a:rPr lang="en-US" altLang="en-US" sz="2000" b="1" dirty="0" err="1" smtClean="0">
                  <a:solidFill>
                    <a:srgbClr val="FFFFFF"/>
                  </a:solidFill>
                  <a:latin typeface="Times New Roman" pitchFamily="18" charset="0"/>
                  <a:cs typeface="Times New Roman" pitchFamily="18" charset="0"/>
                </a:rPr>
                <a:t>tháng</a:t>
              </a:r>
              <a:r>
                <a:rPr lang="en-US" altLang="en-US" sz="2000" b="1" dirty="0" smtClean="0">
                  <a:solidFill>
                    <a:srgbClr val="FFFFFF"/>
                  </a:solidFill>
                  <a:latin typeface="Times New Roman" pitchFamily="18" charset="0"/>
                  <a:cs typeface="Times New Roman" pitchFamily="18" charset="0"/>
                </a:rPr>
                <a:t>  4 </a:t>
              </a:r>
              <a:r>
                <a:rPr lang="en-US" altLang="en-US" sz="2000" b="1" dirty="0" err="1" smtClean="0">
                  <a:solidFill>
                    <a:srgbClr val="FFFFFF"/>
                  </a:solidFill>
                  <a:latin typeface="Times New Roman" pitchFamily="18" charset="0"/>
                  <a:cs typeface="Times New Roman" pitchFamily="18" charset="0"/>
                </a:rPr>
                <a:t>năm</a:t>
              </a:r>
              <a:r>
                <a:rPr lang="en-US" altLang="en-US" sz="2000" b="1" dirty="0" smtClean="0">
                  <a:solidFill>
                    <a:srgbClr val="FFFFFF"/>
                  </a:solidFill>
                  <a:latin typeface="Times New Roman" pitchFamily="18" charset="0"/>
                  <a:cs typeface="Times New Roman" pitchFamily="18" charset="0"/>
                </a:rPr>
                <a:t> 2014</a:t>
              </a:r>
            </a:p>
          </p:txBody>
        </p:sp>
        <p:sp>
          <p:nvSpPr>
            <p:cNvPr id="24586" name="Text Box 5"/>
            <p:cNvSpPr txBox="1">
              <a:spLocks noChangeArrowheads="1"/>
            </p:cNvSpPr>
            <p:nvPr/>
          </p:nvSpPr>
          <p:spPr bwMode="auto">
            <a:xfrm>
              <a:off x="3124200" y="381000"/>
              <a:ext cx="3810000" cy="461665"/>
            </a:xfrm>
            <a:prstGeom prst="rect">
              <a:avLst/>
            </a:prstGeom>
            <a:noFill/>
            <a:ln w="9525">
              <a:noFill/>
              <a:miter lim="800000"/>
              <a:headEnd/>
              <a:tailEnd/>
            </a:ln>
            <a:effectLst/>
          </p:spPr>
          <p:txBody>
            <a:bodyPr>
              <a:spAutoFit/>
            </a:bodyPr>
            <a:lstStyle/>
            <a:p>
              <a:pPr>
                <a:spcBef>
                  <a:spcPct val="50000"/>
                </a:spcBef>
              </a:pPr>
              <a:r>
                <a:rPr lang="en-US" altLang="en-US" sz="2400" b="1">
                  <a:solidFill>
                    <a:srgbClr val="000099"/>
                  </a:solidFill>
                  <a:latin typeface="Times New Roman" pitchFamily="18" charset="0"/>
                </a:rPr>
                <a:t>Tập đọc – Kể chuyện</a:t>
              </a:r>
            </a:p>
          </p:txBody>
        </p:sp>
      </p:grpSp>
      <p:sp>
        <p:nvSpPr>
          <p:cNvPr id="24580" name="AutoShape 8"/>
          <p:cNvSpPr>
            <a:spLocks noChangeArrowheads="1"/>
          </p:cNvSpPr>
          <p:nvPr/>
        </p:nvSpPr>
        <p:spPr bwMode="gray">
          <a:xfrm>
            <a:off x="76200" y="38100"/>
            <a:ext cx="990600" cy="3810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altLang="en-US" sz="1600" b="1" i="1">
                <a:solidFill>
                  <a:srgbClr val="000099"/>
                </a:solidFill>
                <a:latin typeface="Times New Roman" pitchFamily="18" charset="0"/>
              </a:rPr>
              <a:t>SGK/113</a:t>
            </a:r>
          </a:p>
        </p:txBody>
      </p:sp>
      <p:sp>
        <p:nvSpPr>
          <p:cNvPr id="2" name="TextBox 1"/>
          <p:cNvSpPr txBox="1"/>
          <p:nvPr/>
        </p:nvSpPr>
        <p:spPr>
          <a:xfrm>
            <a:off x="2590800" y="685800"/>
            <a:ext cx="4114800" cy="461963"/>
          </a:xfrm>
          <a:prstGeom prst="rect">
            <a:avLst/>
          </a:prstGeom>
          <a:noFill/>
        </p:spPr>
        <p:txBody>
          <a:bodyPr>
            <a:spAutoFit/>
          </a:bodyPr>
          <a:lstStyle/>
          <a:p>
            <a:pPr>
              <a:defRPr/>
            </a:pPr>
            <a:r>
              <a:rPr lang="en-US" sz="2400" b="1" dirty="0" err="1">
                <a:effectLst>
                  <a:outerShdw blurRad="38100" dist="38100" dir="2700000" algn="tl">
                    <a:srgbClr val="000000">
                      <a:alpha val="43137"/>
                    </a:srgbClr>
                  </a:outerShdw>
                </a:effectLst>
              </a:rPr>
              <a:t>Người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đi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săn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và</a:t>
            </a:r>
            <a:r>
              <a:rPr lang="en-US" sz="2400" b="1" dirty="0">
                <a:effectLst>
                  <a:outerShdw blurRad="38100" dist="38100" dir="2700000" algn="tl">
                    <a:srgbClr val="000000">
                      <a:alpha val="43137"/>
                    </a:srgbClr>
                  </a:outerShdw>
                </a:effectLst>
              </a:rPr>
              <a:t> con </a:t>
            </a:r>
            <a:r>
              <a:rPr lang="en-US" sz="2400" b="1" dirty="0" err="1">
                <a:effectLst>
                  <a:outerShdw blurRad="38100" dist="38100" dir="2700000" algn="tl">
                    <a:srgbClr val="000000">
                      <a:alpha val="43137"/>
                    </a:srgbClr>
                  </a:outerShdw>
                </a:effectLst>
              </a:rPr>
              <a:t>vượn</a:t>
            </a:r>
            <a:endParaRPr lang="en-US" sz="2400" b="1" dirty="0">
              <a:effectLst>
                <a:outerShdw blurRad="38100" dist="38100" dir="2700000" algn="tl">
                  <a:srgbClr val="000000">
                    <a:alpha val="43137"/>
                  </a:srgbClr>
                </a:outerShdw>
              </a:effectLst>
            </a:endParaRPr>
          </a:p>
        </p:txBody>
      </p:sp>
      <p:sp>
        <p:nvSpPr>
          <p:cNvPr id="24582" name="TextBox 5"/>
          <p:cNvSpPr txBox="1">
            <a:spLocks noChangeArrowheads="1"/>
          </p:cNvSpPr>
          <p:nvPr/>
        </p:nvSpPr>
        <p:spPr bwMode="auto">
          <a:xfrm>
            <a:off x="533400" y="1382713"/>
            <a:ext cx="1181100" cy="369887"/>
          </a:xfrm>
          <a:prstGeom prst="rect">
            <a:avLst/>
          </a:prstGeom>
          <a:noFill/>
          <a:ln w="9525">
            <a:noFill/>
            <a:miter lim="800000"/>
            <a:headEnd/>
            <a:tailEnd/>
          </a:ln>
        </p:spPr>
        <p:txBody>
          <a:bodyPr>
            <a:spAutoFit/>
          </a:bodyPr>
          <a:lstStyle/>
          <a:p>
            <a:r>
              <a:rPr lang="en-US" altLang="en-US" u="sng">
                <a:solidFill>
                  <a:srgbClr val="000099"/>
                </a:solidFill>
              </a:rPr>
              <a:t>Nội dung:</a:t>
            </a:r>
          </a:p>
        </p:txBody>
      </p:sp>
      <p:sp>
        <p:nvSpPr>
          <p:cNvPr id="24583" name="TextBox 14"/>
          <p:cNvSpPr txBox="1">
            <a:spLocks noChangeArrowheads="1"/>
          </p:cNvSpPr>
          <p:nvPr/>
        </p:nvSpPr>
        <p:spPr bwMode="auto">
          <a:xfrm>
            <a:off x="1524000" y="1382713"/>
            <a:ext cx="7810500" cy="369887"/>
          </a:xfrm>
          <a:prstGeom prst="rect">
            <a:avLst/>
          </a:prstGeom>
          <a:noFill/>
          <a:ln w="9525">
            <a:noFill/>
            <a:miter lim="800000"/>
            <a:headEnd/>
            <a:tailEnd/>
          </a:ln>
        </p:spPr>
        <p:txBody>
          <a:bodyPr>
            <a:spAutoFit/>
          </a:bodyPr>
          <a:lstStyle/>
          <a:p>
            <a:r>
              <a:rPr lang="en-US" altLang="en-US" b="1" i="1">
                <a:solidFill>
                  <a:srgbClr val="990000"/>
                </a:solidFill>
                <a:latin typeface="Times New Roman" pitchFamily="18" charset="0"/>
                <a:cs typeface="Times New Roman" pitchFamily="18" charset="0"/>
              </a:rPr>
              <a:t>Giết hại thú rừng là tội ác. Mỗi người phải có ý thức bảo vệ  môi trường.</a:t>
            </a:r>
          </a:p>
        </p:txBody>
      </p:sp>
      <p:cxnSp>
        <p:nvCxnSpPr>
          <p:cNvPr id="4" name="Straight Connector 3"/>
          <p:cNvCxnSpPr/>
          <p:nvPr/>
        </p:nvCxnSpPr>
        <p:spPr>
          <a:xfrm>
            <a:off x="2438400" y="1981200"/>
            <a:ext cx="4191000"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TV3"/>
          <p:cNvPicPr>
            <a:picLocks noChangeAspect="1" noChangeArrowheads="1"/>
          </p:cNvPicPr>
          <p:nvPr/>
        </p:nvPicPr>
        <p:blipFill>
          <a:blip r:embed="rId2"/>
          <a:srcRect/>
          <a:stretch>
            <a:fillRect/>
          </a:stretch>
        </p:blipFill>
        <p:spPr bwMode="auto">
          <a:xfrm>
            <a:off x="838200" y="1524000"/>
            <a:ext cx="7315200" cy="4876800"/>
          </a:xfrm>
          <a:prstGeom prst="rect">
            <a:avLst/>
          </a:prstGeom>
          <a:noFill/>
          <a:ln w="28575">
            <a:solidFill>
              <a:srgbClr val="990000"/>
            </a:solidFill>
            <a:miter lim="800000"/>
            <a:headEnd/>
            <a:tailEnd/>
          </a:ln>
        </p:spPr>
      </p:pic>
      <p:sp>
        <p:nvSpPr>
          <p:cNvPr id="4103" name="Text Box 7"/>
          <p:cNvSpPr txBox="1">
            <a:spLocks noChangeArrowheads="1"/>
          </p:cNvSpPr>
          <p:nvPr/>
        </p:nvSpPr>
        <p:spPr bwMode="auto">
          <a:xfrm>
            <a:off x="5105400" y="1001713"/>
            <a:ext cx="2133600" cy="369887"/>
          </a:xfrm>
          <a:prstGeom prst="rect">
            <a:avLst/>
          </a:prstGeom>
          <a:noFill/>
          <a:ln w="9525">
            <a:noFill/>
            <a:miter lim="800000"/>
            <a:headEnd/>
            <a:tailEnd/>
          </a:ln>
          <a:effectLst/>
        </p:spPr>
        <p:txBody>
          <a:bodyPr>
            <a:spAutoFit/>
          </a:bodyPr>
          <a:lstStyle/>
          <a:p>
            <a:r>
              <a:rPr lang="en-US" altLang="en-US" b="1" i="1">
                <a:solidFill>
                  <a:srgbClr val="000099"/>
                </a:solidFill>
                <a:latin typeface="Times New Roman" pitchFamily="18" charset="0"/>
              </a:rPr>
              <a:t>Theo Lép Tôn-xtôi</a:t>
            </a:r>
          </a:p>
        </p:txBody>
      </p:sp>
      <p:grpSp>
        <p:nvGrpSpPr>
          <p:cNvPr id="4100" name="Group 9"/>
          <p:cNvGrpSpPr>
            <a:grpSpLocks/>
          </p:cNvGrpSpPr>
          <p:nvPr/>
        </p:nvGrpSpPr>
        <p:grpSpPr bwMode="auto">
          <a:xfrm>
            <a:off x="0" y="0"/>
            <a:ext cx="9144000" cy="842963"/>
            <a:chOff x="0" y="0"/>
            <a:chExt cx="9144000" cy="842665"/>
          </a:xfrm>
        </p:grpSpPr>
        <p:sp>
          <p:nvSpPr>
            <p:cNvPr id="11" name="Round Same Side Corner Rectangle 10"/>
            <p:cNvSpPr/>
            <p:nvPr/>
          </p:nvSpPr>
          <p:spPr>
            <a:xfrm>
              <a:off x="0" y="0"/>
              <a:ext cx="9144000" cy="457038"/>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endParaRPr lang="en-US" altLang="en-US" sz="2000" b="1" dirty="0" smtClean="0">
                <a:solidFill>
                  <a:srgbClr val="FFFFFF"/>
                </a:solidFill>
                <a:latin typeface="Times New Roman" pitchFamily="18" charset="0"/>
                <a:cs typeface="Times New Roman" pitchFamily="18" charset="0"/>
              </a:endParaRPr>
            </a:p>
          </p:txBody>
        </p:sp>
        <p:sp>
          <p:nvSpPr>
            <p:cNvPr id="3" name="Text Box 5"/>
            <p:cNvSpPr txBox="1">
              <a:spLocks noChangeArrowheads="1"/>
            </p:cNvSpPr>
            <p:nvPr/>
          </p:nvSpPr>
          <p:spPr bwMode="auto">
            <a:xfrm>
              <a:off x="3810000" y="381000"/>
              <a:ext cx="1676400" cy="461665"/>
            </a:xfrm>
            <a:prstGeom prst="rect">
              <a:avLst/>
            </a:prstGeom>
            <a:noFill/>
            <a:ln w="9525">
              <a:noFill/>
              <a:miter lim="800000"/>
              <a:headEnd/>
              <a:tailEnd/>
            </a:ln>
            <a:effectLst/>
          </p:spPr>
          <p:txBody>
            <a:bodyPr>
              <a:spAutoFit/>
            </a:bodyPr>
            <a:lstStyle/>
            <a:p>
              <a:pPr>
                <a:spcBef>
                  <a:spcPct val="50000"/>
                </a:spcBef>
              </a:pPr>
              <a:r>
                <a:rPr lang="en-US" altLang="en-US" sz="2400" b="1">
                  <a:solidFill>
                    <a:srgbClr val="000099"/>
                  </a:solidFill>
                  <a:latin typeface="Times New Roman" pitchFamily="18" charset="0"/>
                </a:rPr>
                <a:t>Tập đọc</a:t>
              </a:r>
            </a:p>
          </p:txBody>
        </p:sp>
      </p:grpSp>
      <p:sp>
        <p:nvSpPr>
          <p:cNvPr id="4104" name="AutoShape 8"/>
          <p:cNvSpPr>
            <a:spLocks noChangeArrowheads="1"/>
          </p:cNvSpPr>
          <p:nvPr/>
        </p:nvSpPr>
        <p:spPr bwMode="gray">
          <a:xfrm>
            <a:off x="76200" y="38100"/>
            <a:ext cx="990600" cy="3810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altLang="en-US" sz="1600" b="1" i="1">
                <a:solidFill>
                  <a:srgbClr val="000099"/>
                </a:solidFill>
                <a:latin typeface="Times New Roman" pitchFamily="18" charset="0"/>
              </a:rPr>
              <a:t>SGK/113</a:t>
            </a:r>
          </a:p>
        </p:txBody>
      </p:sp>
      <p:sp>
        <p:nvSpPr>
          <p:cNvPr id="2" name="TextBox 1"/>
          <p:cNvSpPr txBox="1"/>
          <p:nvPr/>
        </p:nvSpPr>
        <p:spPr>
          <a:xfrm>
            <a:off x="2590800" y="685800"/>
            <a:ext cx="4114800" cy="461963"/>
          </a:xfrm>
          <a:prstGeom prst="rect">
            <a:avLst/>
          </a:prstGeom>
          <a:noFill/>
        </p:spPr>
        <p:txBody>
          <a:bodyPr>
            <a:spAutoFit/>
          </a:bodyPr>
          <a:lstStyle/>
          <a:p>
            <a:pPr>
              <a:defRPr/>
            </a:pPr>
            <a:r>
              <a:rPr lang="en-US" sz="2400" b="1" dirty="0" err="1">
                <a:effectLst>
                  <a:outerShdw blurRad="38100" dist="38100" dir="2700000" algn="tl">
                    <a:srgbClr val="000000">
                      <a:alpha val="43137"/>
                    </a:srgbClr>
                  </a:outerShdw>
                </a:effectLst>
              </a:rPr>
              <a:t>Người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đi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săn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và</a:t>
            </a:r>
            <a:r>
              <a:rPr lang="en-US" sz="2400" b="1" dirty="0">
                <a:effectLst>
                  <a:outerShdw blurRad="38100" dist="38100" dir="2700000" algn="tl">
                    <a:srgbClr val="000000">
                      <a:alpha val="43137"/>
                    </a:srgbClr>
                  </a:outerShdw>
                </a:effectLst>
              </a:rPr>
              <a:t> con </a:t>
            </a:r>
            <a:r>
              <a:rPr lang="en-US" sz="2400" b="1" dirty="0" err="1">
                <a:effectLst>
                  <a:outerShdw blurRad="38100" dist="38100" dir="2700000" algn="tl">
                    <a:srgbClr val="000000">
                      <a:alpha val="43137"/>
                    </a:srgbClr>
                  </a:outerShdw>
                </a:effectLst>
              </a:rPr>
              <a:t>vượn</a:t>
            </a:r>
            <a:endParaRPr lang="en-US" sz="2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wedge">
                                      <p:cBhvr>
                                        <p:cTn id="7" dur="2000"/>
                                        <p:tgtEl>
                                          <p:spTgt spid="4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4103"/>
                                        </p:tgtEl>
                                        <p:attrNameLst>
                                          <p:attrName>style.visibility</p:attrName>
                                        </p:attrNameLst>
                                      </p:cBhvr>
                                      <p:to>
                                        <p:strVal val="visible"/>
                                      </p:to>
                                    </p:set>
                                    <p:animEffect transition="in" filter="checkerboard(across)">
                                      <p:cBhvr>
                                        <p:cTn id="16" dur="500"/>
                                        <p:tgtEl>
                                          <p:spTgt spid="4103"/>
                                        </p:tgtEl>
                                      </p:cBhvr>
                                    </p:animEffect>
                                  </p:childTnLst>
                                </p:cTn>
                              </p:par>
                            </p:childTnLst>
                          </p:cTn>
                        </p:par>
                        <p:par>
                          <p:cTn id="17" fill="hold">
                            <p:stCondLst>
                              <p:cond delay="1000"/>
                            </p:stCondLst>
                            <p:childTnLst>
                              <p:par>
                                <p:cTn id="18" presetID="5" presetClass="entr" presetSubtype="10" fill="hold" grpId="0" nodeType="afterEffect">
                                  <p:stCondLst>
                                    <p:cond delay="0"/>
                                  </p:stCondLst>
                                  <p:childTnLst>
                                    <p:set>
                                      <p:cBhvr>
                                        <p:cTn id="19" dur="1" fill="hold">
                                          <p:stCondLst>
                                            <p:cond delay="0"/>
                                          </p:stCondLst>
                                        </p:cTn>
                                        <p:tgtEl>
                                          <p:spTgt spid="4104"/>
                                        </p:tgtEl>
                                        <p:attrNameLst>
                                          <p:attrName>style.visibility</p:attrName>
                                        </p:attrNameLst>
                                      </p:cBhvr>
                                      <p:to>
                                        <p:strVal val="visible"/>
                                      </p:to>
                                    </p:set>
                                    <p:animEffect transition="in" filter="checkerboard(across)">
                                      <p:cBhvr>
                                        <p:cTn id="20"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4104"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5105400" y="1001713"/>
            <a:ext cx="2133600" cy="369887"/>
          </a:xfrm>
          <a:prstGeom prst="rect">
            <a:avLst/>
          </a:prstGeom>
          <a:noFill/>
          <a:ln w="9525">
            <a:noFill/>
            <a:miter lim="800000"/>
            <a:headEnd/>
            <a:tailEnd/>
          </a:ln>
          <a:effectLst/>
        </p:spPr>
        <p:txBody>
          <a:bodyPr>
            <a:spAutoFit/>
          </a:bodyPr>
          <a:lstStyle/>
          <a:p>
            <a:r>
              <a:rPr lang="en-US" altLang="en-US" b="1" i="1">
                <a:solidFill>
                  <a:srgbClr val="000099"/>
                </a:solidFill>
                <a:latin typeface="Times New Roman" pitchFamily="18" charset="0"/>
              </a:rPr>
              <a:t>Theo Lép Tôn-xtôi</a:t>
            </a:r>
          </a:p>
        </p:txBody>
      </p:sp>
      <p:grpSp>
        <p:nvGrpSpPr>
          <p:cNvPr id="5123" name="Group 9"/>
          <p:cNvGrpSpPr>
            <a:grpSpLocks/>
          </p:cNvGrpSpPr>
          <p:nvPr/>
        </p:nvGrpSpPr>
        <p:grpSpPr bwMode="auto">
          <a:xfrm>
            <a:off x="0" y="0"/>
            <a:ext cx="9144000" cy="842963"/>
            <a:chOff x="0" y="0"/>
            <a:chExt cx="9144000" cy="842665"/>
          </a:xfrm>
        </p:grpSpPr>
        <p:sp>
          <p:nvSpPr>
            <p:cNvPr id="11" name="Round Same Side Corner Rectangle 10"/>
            <p:cNvSpPr/>
            <p:nvPr/>
          </p:nvSpPr>
          <p:spPr>
            <a:xfrm>
              <a:off x="0" y="0"/>
              <a:ext cx="9144000" cy="457038"/>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endParaRPr lang="en-US" altLang="en-US" sz="2000" b="1" dirty="0" smtClean="0">
                <a:solidFill>
                  <a:srgbClr val="FFFFFF"/>
                </a:solidFill>
                <a:latin typeface="Times New Roman" pitchFamily="18" charset="0"/>
                <a:cs typeface="Times New Roman" pitchFamily="18" charset="0"/>
              </a:endParaRPr>
            </a:p>
          </p:txBody>
        </p:sp>
        <p:sp>
          <p:nvSpPr>
            <p:cNvPr id="5136" name="Text Box 5"/>
            <p:cNvSpPr txBox="1">
              <a:spLocks noChangeArrowheads="1"/>
            </p:cNvSpPr>
            <p:nvPr/>
          </p:nvSpPr>
          <p:spPr bwMode="auto">
            <a:xfrm>
              <a:off x="3810000" y="381000"/>
              <a:ext cx="1676400" cy="461665"/>
            </a:xfrm>
            <a:prstGeom prst="rect">
              <a:avLst/>
            </a:prstGeom>
            <a:noFill/>
            <a:ln w="9525">
              <a:noFill/>
              <a:miter lim="800000"/>
              <a:headEnd/>
              <a:tailEnd/>
            </a:ln>
            <a:effectLst/>
          </p:spPr>
          <p:txBody>
            <a:bodyPr>
              <a:spAutoFit/>
            </a:bodyPr>
            <a:lstStyle/>
            <a:p>
              <a:pPr>
                <a:spcBef>
                  <a:spcPct val="50000"/>
                </a:spcBef>
              </a:pPr>
              <a:r>
                <a:rPr lang="en-US" altLang="en-US" sz="2400" b="1">
                  <a:solidFill>
                    <a:srgbClr val="000099"/>
                  </a:solidFill>
                  <a:latin typeface="Times New Roman" pitchFamily="18" charset="0"/>
                </a:rPr>
                <a:t>Tập đọc</a:t>
              </a:r>
            </a:p>
          </p:txBody>
        </p:sp>
      </p:grpSp>
      <p:sp>
        <p:nvSpPr>
          <p:cNvPr id="5124" name="AutoShape 8"/>
          <p:cNvSpPr>
            <a:spLocks noChangeArrowheads="1"/>
          </p:cNvSpPr>
          <p:nvPr/>
        </p:nvSpPr>
        <p:spPr bwMode="gray">
          <a:xfrm>
            <a:off x="76200" y="38100"/>
            <a:ext cx="990600" cy="3810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altLang="en-US" sz="1600" b="1" i="1">
                <a:solidFill>
                  <a:srgbClr val="000099"/>
                </a:solidFill>
                <a:latin typeface="Times New Roman" pitchFamily="18" charset="0"/>
              </a:rPr>
              <a:t>SGK/113</a:t>
            </a:r>
          </a:p>
        </p:txBody>
      </p:sp>
      <p:sp>
        <p:nvSpPr>
          <p:cNvPr id="2" name="TextBox 1"/>
          <p:cNvSpPr txBox="1"/>
          <p:nvPr/>
        </p:nvSpPr>
        <p:spPr>
          <a:xfrm>
            <a:off x="2590800" y="685800"/>
            <a:ext cx="4114800" cy="461963"/>
          </a:xfrm>
          <a:prstGeom prst="rect">
            <a:avLst/>
          </a:prstGeom>
          <a:noFill/>
        </p:spPr>
        <p:txBody>
          <a:bodyPr>
            <a:spAutoFit/>
          </a:bodyPr>
          <a:lstStyle/>
          <a:p>
            <a:pPr>
              <a:defRPr/>
            </a:pPr>
            <a:r>
              <a:rPr lang="en-US" sz="2400" b="1" dirty="0" err="1">
                <a:effectLst>
                  <a:outerShdw blurRad="38100" dist="38100" dir="2700000" algn="tl">
                    <a:srgbClr val="000000">
                      <a:alpha val="43137"/>
                    </a:srgbClr>
                  </a:outerShdw>
                </a:effectLst>
              </a:rPr>
              <a:t>Người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đi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săn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và</a:t>
            </a:r>
            <a:r>
              <a:rPr lang="en-US" sz="2400" b="1" dirty="0">
                <a:effectLst>
                  <a:outerShdw blurRad="38100" dist="38100" dir="2700000" algn="tl">
                    <a:srgbClr val="000000">
                      <a:alpha val="43137"/>
                    </a:srgbClr>
                  </a:outerShdw>
                </a:effectLst>
              </a:rPr>
              <a:t> con </a:t>
            </a:r>
            <a:r>
              <a:rPr lang="en-US" sz="2400" b="1" dirty="0" err="1">
                <a:effectLst>
                  <a:outerShdw blurRad="38100" dist="38100" dir="2700000" algn="tl">
                    <a:srgbClr val="000000">
                      <a:alpha val="43137"/>
                    </a:srgbClr>
                  </a:outerShdw>
                </a:effectLst>
              </a:rPr>
              <a:t>vượn</a:t>
            </a:r>
            <a:endParaRPr lang="en-US" sz="2400" b="1" dirty="0">
              <a:effectLst>
                <a:outerShdw blurRad="38100" dist="38100" dir="2700000" algn="tl">
                  <a:srgbClr val="000000">
                    <a:alpha val="43137"/>
                  </a:srgbClr>
                </a:outerShdw>
              </a:effectLst>
            </a:endParaRPr>
          </a:p>
        </p:txBody>
      </p:sp>
      <p:sp>
        <p:nvSpPr>
          <p:cNvPr id="5126" name="TextBox 2"/>
          <p:cNvSpPr txBox="1">
            <a:spLocks noChangeArrowheads="1"/>
          </p:cNvSpPr>
          <p:nvPr/>
        </p:nvSpPr>
        <p:spPr bwMode="auto">
          <a:xfrm>
            <a:off x="1295400" y="1828800"/>
            <a:ext cx="1524000" cy="369888"/>
          </a:xfrm>
          <a:prstGeom prst="rect">
            <a:avLst/>
          </a:prstGeom>
          <a:noFill/>
          <a:ln w="9525">
            <a:noFill/>
            <a:miter lim="800000"/>
            <a:headEnd/>
            <a:tailEnd/>
          </a:ln>
        </p:spPr>
        <p:txBody>
          <a:bodyPr>
            <a:spAutoFit/>
          </a:bodyPr>
          <a:lstStyle/>
          <a:p>
            <a:r>
              <a:rPr lang="en-US" altLang="en-US" b="1"/>
              <a:t>Luyện đọc</a:t>
            </a:r>
          </a:p>
        </p:txBody>
      </p:sp>
      <p:sp>
        <p:nvSpPr>
          <p:cNvPr id="5127" name="TextBox 12"/>
          <p:cNvSpPr txBox="1">
            <a:spLocks noChangeArrowheads="1"/>
          </p:cNvSpPr>
          <p:nvPr/>
        </p:nvSpPr>
        <p:spPr bwMode="auto">
          <a:xfrm>
            <a:off x="5486400" y="1828800"/>
            <a:ext cx="1676400" cy="369888"/>
          </a:xfrm>
          <a:prstGeom prst="rect">
            <a:avLst/>
          </a:prstGeom>
          <a:noFill/>
          <a:ln w="9525">
            <a:noFill/>
            <a:miter lim="800000"/>
            <a:headEnd/>
            <a:tailEnd/>
          </a:ln>
        </p:spPr>
        <p:txBody>
          <a:bodyPr>
            <a:spAutoFit/>
          </a:bodyPr>
          <a:lstStyle/>
          <a:p>
            <a:r>
              <a:rPr lang="en-US" altLang="en-US" b="1"/>
              <a:t>Tìm hiểu bài</a:t>
            </a:r>
          </a:p>
        </p:txBody>
      </p:sp>
      <p:cxnSp>
        <p:nvCxnSpPr>
          <p:cNvPr id="5" name="Straight Connector 4"/>
          <p:cNvCxnSpPr/>
          <p:nvPr/>
        </p:nvCxnSpPr>
        <p:spPr>
          <a:xfrm>
            <a:off x="2667000" y="2133600"/>
            <a:ext cx="2743200"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191000" y="2133600"/>
            <a:ext cx="0" cy="4395788"/>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17" name="Text Box 10"/>
          <p:cNvSpPr txBox="1">
            <a:spLocks noChangeArrowheads="1"/>
          </p:cNvSpPr>
          <p:nvPr/>
        </p:nvSpPr>
        <p:spPr bwMode="auto">
          <a:xfrm>
            <a:off x="1066800" y="2438400"/>
            <a:ext cx="1752600" cy="369888"/>
          </a:xfrm>
          <a:prstGeom prst="rect">
            <a:avLst/>
          </a:prstGeom>
          <a:noFill/>
          <a:ln w="9525">
            <a:noFill/>
            <a:miter lim="800000"/>
            <a:headEnd/>
            <a:tailEnd/>
          </a:ln>
          <a:effectLst/>
        </p:spPr>
        <p:txBody>
          <a:bodyPr>
            <a:spAutoFit/>
          </a:bodyPr>
          <a:lstStyle/>
          <a:p>
            <a:r>
              <a:rPr lang="en-US" altLang="en-US" b="1" i="1">
                <a:solidFill>
                  <a:srgbClr val="000099"/>
                </a:solidFill>
                <a:latin typeface="Times New Roman" pitchFamily="18" charset="0"/>
                <a:cs typeface="Times New Roman" pitchFamily="18" charset="0"/>
              </a:rPr>
              <a:t>- vắt sữa</a:t>
            </a:r>
          </a:p>
        </p:txBody>
      </p:sp>
      <p:sp>
        <p:nvSpPr>
          <p:cNvPr id="18" name="Text Box 11"/>
          <p:cNvSpPr txBox="1">
            <a:spLocks noChangeArrowheads="1"/>
          </p:cNvSpPr>
          <p:nvPr/>
        </p:nvSpPr>
        <p:spPr bwMode="auto">
          <a:xfrm>
            <a:off x="1066800" y="2743200"/>
            <a:ext cx="2514600" cy="369888"/>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giật phắt</a:t>
            </a:r>
          </a:p>
        </p:txBody>
      </p:sp>
      <p:sp>
        <p:nvSpPr>
          <p:cNvPr id="19" name="Text Box 12"/>
          <p:cNvSpPr txBox="1">
            <a:spLocks noChangeArrowheads="1"/>
          </p:cNvSpPr>
          <p:nvPr/>
        </p:nvSpPr>
        <p:spPr bwMode="auto">
          <a:xfrm>
            <a:off x="1066800" y="3048000"/>
            <a:ext cx="2362200" cy="369888"/>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nước mắt</a:t>
            </a:r>
          </a:p>
        </p:txBody>
      </p:sp>
      <p:sp>
        <p:nvSpPr>
          <p:cNvPr id="20" name="Text Box 26"/>
          <p:cNvSpPr txBox="1">
            <a:spLocks noChangeArrowheads="1"/>
          </p:cNvSpPr>
          <p:nvPr/>
        </p:nvSpPr>
        <p:spPr bwMode="auto">
          <a:xfrm>
            <a:off x="1066800" y="2133600"/>
            <a:ext cx="1333500" cy="369888"/>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săn bắn</a:t>
            </a:r>
          </a:p>
        </p:txBody>
      </p:sp>
      <p:sp>
        <p:nvSpPr>
          <p:cNvPr id="28" name="Text Box 12"/>
          <p:cNvSpPr txBox="1">
            <a:spLocks noChangeArrowheads="1"/>
          </p:cNvSpPr>
          <p:nvPr/>
        </p:nvSpPr>
        <p:spPr bwMode="auto">
          <a:xfrm>
            <a:off x="1066800" y="3363913"/>
            <a:ext cx="2362200" cy="369887"/>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cắn môi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heckerboard(across)">
                                      <p:cBhvr>
                                        <p:cTn id="17" dur="5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heckerboard(across)">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7"/>
          <p:cNvSpPr txBox="1">
            <a:spLocks noChangeArrowheads="1"/>
          </p:cNvSpPr>
          <p:nvPr/>
        </p:nvSpPr>
        <p:spPr bwMode="auto">
          <a:xfrm>
            <a:off x="5105400" y="1001713"/>
            <a:ext cx="2133600" cy="369887"/>
          </a:xfrm>
          <a:prstGeom prst="rect">
            <a:avLst/>
          </a:prstGeom>
          <a:noFill/>
          <a:ln w="9525">
            <a:noFill/>
            <a:miter lim="800000"/>
            <a:headEnd/>
            <a:tailEnd/>
          </a:ln>
          <a:effectLst/>
        </p:spPr>
        <p:txBody>
          <a:bodyPr>
            <a:spAutoFit/>
          </a:bodyPr>
          <a:lstStyle/>
          <a:p>
            <a:r>
              <a:rPr lang="en-US" altLang="en-US" b="1" i="1">
                <a:solidFill>
                  <a:srgbClr val="000099"/>
                </a:solidFill>
                <a:latin typeface="Times New Roman" pitchFamily="18" charset="0"/>
              </a:rPr>
              <a:t>Theo Lép Tôn-xtôi</a:t>
            </a:r>
          </a:p>
        </p:txBody>
      </p:sp>
      <p:grpSp>
        <p:nvGrpSpPr>
          <p:cNvPr id="6147" name="Group 9"/>
          <p:cNvGrpSpPr>
            <a:grpSpLocks/>
          </p:cNvGrpSpPr>
          <p:nvPr/>
        </p:nvGrpSpPr>
        <p:grpSpPr bwMode="auto">
          <a:xfrm>
            <a:off x="0" y="0"/>
            <a:ext cx="9144000" cy="842963"/>
            <a:chOff x="0" y="0"/>
            <a:chExt cx="9144000" cy="842665"/>
          </a:xfrm>
        </p:grpSpPr>
        <p:sp>
          <p:nvSpPr>
            <p:cNvPr id="11" name="Round Same Side Corner Rectangle 10"/>
            <p:cNvSpPr/>
            <p:nvPr/>
          </p:nvSpPr>
          <p:spPr>
            <a:xfrm>
              <a:off x="0" y="0"/>
              <a:ext cx="9144000" cy="457038"/>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en-US" sz="2000" b="1" dirty="0" err="1" smtClean="0">
                  <a:solidFill>
                    <a:srgbClr val="FFFFFF"/>
                  </a:solidFill>
                  <a:latin typeface="Times New Roman" pitchFamily="18" charset="0"/>
                  <a:cs typeface="Times New Roman" pitchFamily="18" charset="0"/>
                </a:rPr>
                <a:t>Thứ</a:t>
              </a:r>
              <a:r>
                <a:rPr lang="en-US" altLang="en-US" sz="2000" b="1" dirty="0" smtClean="0">
                  <a:solidFill>
                    <a:srgbClr val="FFFFFF"/>
                  </a:solidFill>
                  <a:latin typeface="Times New Roman" pitchFamily="18" charset="0"/>
                  <a:cs typeface="Times New Roman" pitchFamily="18" charset="0"/>
                </a:rPr>
                <a:t> </a:t>
              </a:r>
              <a:r>
                <a:rPr lang="en-US" altLang="en-US" sz="2000" b="1" dirty="0" err="1" smtClean="0">
                  <a:solidFill>
                    <a:srgbClr val="FFFFFF"/>
                  </a:solidFill>
                  <a:latin typeface="Times New Roman" pitchFamily="18" charset="0"/>
                  <a:cs typeface="Times New Roman" pitchFamily="18" charset="0"/>
                </a:rPr>
                <a:t>hai</a:t>
              </a:r>
              <a:r>
                <a:rPr lang="en-US" altLang="en-US" sz="2000" b="1" dirty="0" smtClean="0">
                  <a:solidFill>
                    <a:srgbClr val="FFFFFF"/>
                  </a:solidFill>
                  <a:latin typeface="Times New Roman" pitchFamily="18" charset="0"/>
                  <a:cs typeface="Times New Roman" pitchFamily="18" charset="0"/>
                </a:rPr>
                <a:t> </a:t>
              </a:r>
              <a:r>
                <a:rPr lang="en-US" altLang="en-US" sz="2000" b="1" dirty="0" err="1" smtClean="0">
                  <a:solidFill>
                    <a:srgbClr val="FFFFFF"/>
                  </a:solidFill>
                  <a:latin typeface="Times New Roman" pitchFamily="18" charset="0"/>
                  <a:cs typeface="Times New Roman" pitchFamily="18" charset="0"/>
                </a:rPr>
                <a:t>ngày</a:t>
              </a:r>
              <a:r>
                <a:rPr lang="en-US" altLang="en-US" sz="2000" b="1" dirty="0" smtClean="0">
                  <a:solidFill>
                    <a:srgbClr val="FFFFFF"/>
                  </a:solidFill>
                  <a:latin typeface="Times New Roman" pitchFamily="18" charset="0"/>
                  <a:cs typeface="Times New Roman" pitchFamily="18" charset="0"/>
                </a:rPr>
                <a:t> 14 </a:t>
              </a:r>
              <a:r>
                <a:rPr lang="en-US" altLang="en-US" sz="2000" b="1" dirty="0" err="1" smtClean="0">
                  <a:solidFill>
                    <a:srgbClr val="FFFFFF"/>
                  </a:solidFill>
                  <a:latin typeface="Times New Roman" pitchFamily="18" charset="0"/>
                  <a:cs typeface="Times New Roman" pitchFamily="18" charset="0"/>
                </a:rPr>
                <a:t>tháng</a:t>
              </a:r>
              <a:r>
                <a:rPr lang="en-US" altLang="en-US" sz="2000" b="1" dirty="0" smtClean="0">
                  <a:solidFill>
                    <a:srgbClr val="FFFFFF"/>
                  </a:solidFill>
                  <a:latin typeface="Times New Roman" pitchFamily="18" charset="0"/>
                  <a:cs typeface="Times New Roman" pitchFamily="18" charset="0"/>
                </a:rPr>
                <a:t>  4 </a:t>
              </a:r>
              <a:r>
                <a:rPr lang="en-US" altLang="en-US" sz="2000" b="1" dirty="0" err="1" smtClean="0">
                  <a:solidFill>
                    <a:srgbClr val="FFFFFF"/>
                  </a:solidFill>
                  <a:latin typeface="Times New Roman" pitchFamily="18" charset="0"/>
                  <a:cs typeface="Times New Roman" pitchFamily="18" charset="0"/>
                </a:rPr>
                <a:t>năm</a:t>
              </a:r>
              <a:r>
                <a:rPr lang="en-US" altLang="en-US" sz="2000" b="1" dirty="0" smtClean="0">
                  <a:solidFill>
                    <a:srgbClr val="FFFFFF"/>
                  </a:solidFill>
                  <a:latin typeface="Times New Roman" pitchFamily="18" charset="0"/>
                  <a:cs typeface="Times New Roman" pitchFamily="18" charset="0"/>
                </a:rPr>
                <a:t> 2014</a:t>
              </a:r>
            </a:p>
          </p:txBody>
        </p:sp>
        <p:sp>
          <p:nvSpPr>
            <p:cNvPr id="6173" name="Text Box 5"/>
            <p:cNvSpPr txBox="1">
              <a:spLocks noChangeArrowheads="1"/>
            </p:cNvSpPr>
            <p:nvPr/>
          </p:nvSpPr>
          <p:spPr bwMode="auto">
            <a:xfrm>
              <a:off x="3810000" y="381000"/>
              <a:ext cx="1676400" cy="461665"/>
            </a:xfrm>
            <a:prstGeom prst="rect">
              <a:avLst/>
            </a:prstGeom>
            <a:noFill/>
            <a:ln w="9525">
              <a:noFill/>
              <a:miter lim="800000"/>
              <a:headEnd/>
              <a:tailEnd/>
            </a:ln>
            <a:effectLst/>
          </p:spPr>
          <p:txBody>
            <a:bodyPr>
              <a:spAutoFit/>
            </a:bodyPr>
            <a:lstStyle/>
            <a:p>
              <a:pPr>
                <a:spcBef>
                  <a:spcPct val="50000"/>
                </a:spcBef>
              </a:pPr>
              <a:r>
                <a:rPr lang="en-US" altLang="en-US" sz="2400" b="1">
                  <a:solidFill>
                    <a:srgbClr val="000099"/>
                  </a:solidFill>
                  <a:latin typeface="Times New Roman" pitchFamily="18" charset="0"/>
                </a:rPr>
                <a:t>Tập đọc</a:t>
              </a:r>
            </a:p>
          </p:txBody>
        </p:sp>
      </p:grpSp>
      <p:sp>
        <p:nvSpPr>
          <p:cNvPr id="6148" name="AutoShape 8"/>
          <p:cNvSpPr>
            <a:spLocks noChangeArrowheads="1"/>
          </p:cNvSpPr>
          <p:nvPr/>
        </p:nvSpPr>
        <p:spPr bwMode="gray">
          <a:xfrm>
            <a:off x="76200" y="38100"/>
            <a:ext cx="990600" cy="3810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altLang="en-US" sz="1600" b="1" i="1">
                <a:solidFill>
                  <a:srgbClr val="000099"/>
                </a:solidFill>
                <a:latin typeface="Times New Roman" pitchFamily="18" charset="0"/>
              </a:rPr>
              <a:t>SGK/113</a:t>
            </a:r>
          </a:p>
        </p:txBody>
      </p:sp>
      <p:sp>
        <p:nvSpPr>
          <p:cNvPr id="2" name="TextBox 1"/>
          <p:cNvSpPr txBox="1"/>
          <p:nvPr/>
        </p:nvSpPr>
        <p:spPr>
          <a:xfrm>
            <a:off x="2590800" y="685800"/>
            <a:ext cx="4114800" cy="461963"/>
          </a:xfrm>
          <a:prstGeom prst="rect">
            <a:avLst/>
          </a:prstGeom>
          <a:noFill/>
        </p:spPr>
        <p:txBody>
          <a:bodyPr>
            <a:spAutoFit/>
          </a:bodyPr>
          <a:lstStyle/>
          <a:p>
            <a:pPr>
              <a:defRPr/>
            </a:pPr>
            <a:r>
              <a:rPr lang="en-US" sz="2400" b="1" dirty="0" err="1">
                <a:effectLst>
                  <a:outerShdw blurRad="38100" dist="38100" dir="2700000" algn="tl">
                    <a:srgbClr val="000000">
                      <a:alpha val="43137"/>
                    </a:srgbClr>
                  </a:outerShdw>
                </a:effectLst>
              </a:rPr>
              <a:t>Người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đi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săn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và</a:t>
            </a:r>
            <a:r>
              <a:rPr lang="en-US" sz="2400" b="1" dirty="0">
                <a:effectLst>
                  <a:outerShdw blurRad="38100" dist="38100" dir="2700000" algn="tl">
                    <a:srgbClr val="000000">
                      <a:alpha val="43137"/>
                    </a:srgbClr>
                  </a:outerShdw>
                </a:effectLst>
              </a:rPr>
              <a:t> con </a:t>
            </a:r>
            <a:r>
              <a:rPr lang="en-US" sz="2400" b="1" dirty="0" err="1">
                <a:effectLst>
                  <a:outerShdw blurRad="38100" dist="38100" dir="2700000" algn="tl">
                    <a:srgbClr val="000000">
                      <a:alpha val="43137"/>
                    </a:srgbClr>
                  </a:outerShdw>
                </a:effectLst>
              </a:rPr>
              <a:t>vượn</a:t>
            </a:r>
            <a:endParaRPr lang="en-US" sz="2400" b="1" dirty="0">
              <a:effectLst>
                <a:outerShdw blurRad="38100" dist="38100" dir="2700000" algn="tl">
                  <a:srgbClr val="000000">
                    <a:alpha val="43137"/>
                  </a:srgbClr>
                </a:outerShdw>
              </a:effectLst>
            </a:endParaRPr>
          </a:p>
        </p:txBody>
      </p:sp>
      <p:sp>
        <p:nvSpPr>
          <p:cNvPr id="6150" name="TextBox 2"/>
          <p:cNvSpPr txBox="1">
            <a:spLocks noChangeArrowheads="1"/>
          </p:cNvSpPr>
          <p:nvPr/>
        </p:nvSpPr>
        <p:spPr bwMode="auto">
          <a:xfrm>
            <a:off x="1295400" y="1828800"/>
            <a:ext cx="1524000" cy="369888"/>
          </a:xfrm>
          <a:prstGeom prst="rect">
            <a:avLst/>
          </a:prstGeom>
          <a:noFill/>
          <a:ln w="9525">
            <a:noFill/>
            <a:miter lim="800000"/>
            <a:headEnd/>
            <a:tailEnd/>
          </a:ln>
        </p:spPr>
        <p:txBody>
          <a:bodyPr>
            <a:spAutoFit/>
          </a:bodyPr>
          <a:lstStyle/>
          <a:p>
            <a:r>
              <a:rPr lang="en-US" altLang="en-US" b="1"/>
              <a:t>Luyện đọc</a:t>
            </a:r>
          </a:p>
        </p:txBody>
      </p:sp>
      <p:sp>
        <p:nvSpPr>
          <p:cNvPr id="6151" name="TextBox 12"/>
          <p:cNvSpPr txBox="1">
            <a:spLocks noChangeArrowheads="1"/>
          </p:cNvSpPr>
          <p:nvPr/>
        </p:nvSpPr>
        <p:spPr bwMode="auto">
          <a:xfrm>
            <a:off x="5486400" y="1828800"/>
            <a:ext cx="1676400" cy="369888"/>
          </a:xfrm>
          <a:prstGeom prst="rect">
            <a:avLst/>
          </a:prstGeom>
          <a:noFill/>
          <a:ln w="9525">
            <a:noFill/>
            <a:miter lim="800000"/>
            <a:headEnd/>
            <a:tailEnd/>
          </a:ln>
        </p:spPr>
        <p:txBody>
          <a:bodyPr>
            <a:spAutoFit/>
          </a:bodyPr>
          <a:lstStyle/>
          <a:p>
            <a:r>
              <a:rPr lang="en-US" altLang="en-US" b="1"/>
              <a:t>Tìm hiểu bài</a:t>
            </a:r>
          </a:p>
        </p:txBody>
      </p:sp>
      <p:cxnSp>
        <p:nvCxnSpPr>
          <p:cNvPr id="5" name="Straight Connector 4"/>
          <p:cNvCxnSpPr/>
          <p:nvPr/>
        </p:nvCxnSpPr>
        <p:spPr>
          <a:xfrm>
            <a:off x="2667000" y="2133600"/>
            <a:ext cx="2743200"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191000" y="2133600"/>
            <a:ext cx="0" cy="441960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6154" name="Text Box 10"/>
          <p:cNvSpPr txBox="1">
            <a:spLocks noChangeArrowheads="1"/>
          </p:cNvSpPr>
          <p:nvPr/>
        </p:nvSpPr>
        <p:spPr bwMode="auto">
          <a:xfrm>
            <a:off x="1066800" y="2438400"/>
            <a:ext cx="1752600" cy="369888"/>
          </a:xfrm>
          <a:prstGeom prst="rect">
            <a:avLst/>
          </a:prstGeom>
          <a:noFill/>
          <a:ln w="9525">
            <a:noFill/>
            <a:miter lim="800000"/>
            <a:headEnd/>
            <a:tailEnd/>
          </a:ln>
          <a:effectLst/>
        </p:spPr>
        <p:txBody>
          <a:bodyPr>
            <a:spAutoFit/>
          </a:bodyPr>
          <a:lstStyle/>
          <a:p>
            <a:r>
              <a:rPr lang="en-US" altLang="en-US" b="1" i="1">
                <a:solidFill>
                  <a:srgbClr val="000099"/>
                </a:solidFill>
                <a:latin typeface="Times New Roman" pitchFamily="18" charset="0"/>
                <a:cs typeface="Times New Roman" pitchFamily="18" charset="0"/>
              </a:rPr>
              <a:t>- vắt sữa</a:t>
            </a:r>
          </a:p>
        </p:txBody>
      </p:sp>
      <p:sp>
        <p:nvSpPr>
          <p:cNvPr id="6155" name="Text Box 11"/>
          <p:cNvSpPr txBox="1">
            <a:spLocks noChangeArrowheads="1"/>
          </p:cNvSpPr>
          <p:nvPr/>
        </p:nvSpPr>
        <p:spPr bwMode="auto">
          <a:xfrm>
            <a:off x="1066800" y="2743200"/>
            <a:ext cx="2514600" cy="369888"/>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giật phắt</a:t>
            </a:r>
          </a:p>
        </p:txBody>
      </p:sp>
      <p:sp>
        <p:nvSpPr>
          <p:cNvPr id="6156" name="Text Box 12"/>
          <p:cNvSpPr txBox="1">
            <a:spLocks noChangeArrowheads="1"/>
          </p:cNvSpPr>
          <p:nvPr/>
        </p:nvSpPr>
        <p:spPr bwMode="auto">
          <a:xfrm>
            <a:off x="1066800" y="3048000"/>
            <a:ext cx="2362200" cy="369888"/>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nước mắt</a:t>
            </a:r>
          </a:p>
        </p:txBody>
      </p:sp>
      <p:sp>
        <p:nvSpPr>
          <p:cNvPr id="6157" name="Text Box 26"/>
          <p:cNvSpPr txBox="1">
            <a:spLocks noChangeArrowheads="1"/>
          </p:cNvSpPr>
          <p:nvPr/>
        </p:nvSpPr>
        <p:spPr bwMode="auto">
          <a:xfrm>
            <a:off x="1066800" y="2133600"/>
            <a:ext cx="1333500" cy="369888"/>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săn bắn</a:t>
            </a:r>
          </a:p>
        </p:txBody>
      </p:sp>
      <p:sp>
        <p:nvSpPr>
          <p:cNvPr id="23" name="Text Box 13">
            <a:hlinkClick r:id="rId2" action="ppaction://hlinksldjump"/>
          </p:cNvPr>
          <p:cNvSpPr txBox="1">
            <a:spLocks noChangeArrowheads="1"/>
          </p:cNvSpPr>
          <p:nvPr/>
        </p:nvSpPr>
        <p:spPr bwMode="auto">
          <a:xfrm>
            <a:off x="4495800" y="2209800"/>
            <a:ext cx="1066800" cy="369888"/>
          </a:xfrm>
          <a:prstGeom prst="rect">
            <a:avLst/>
          </a:prstGeom>
          <a:noFill/>
          <a:ln w="9525">
            <a:noFill/>
            <a:miter lim="800000"/>
            <a:headEnd/>
            <a:tailEnd/>
          </a:ln>
          <a:effectLst/>
        </p:spPr>
        <p:txBody>
          <a:bodyPr>
            <a:spAutoFit/>
          </a:bodyPr>
          <a:lstStyle/>
          <a:p>
            <a:r>
              <a:rPr lang="en-US" altLang="en-US" b="1" i="1">
                <a:solidFill>
                  <a:srgbClr val="990000"/>
                </a:solidFill>
                <a:latin typeface="Times New Roman" pitchFamily="18" charset="0"/>
                <a:cs typeface="Times New Roman" pitchFamily="18" charset="0"/>
              </a:rPr>
              <a:t>- tận số </a:t>
            </a:r>
          </a:p>
        </p:txBody>
      </p:sp>
      <p:sp>
        <p:nvSpPr>
          <p:cNvPr id="24" name="Text Box 14">
            <a:hlinkClick r:id="rId3" action="ppaction://hlinksldjump"/>
          </p:cNvPr>
          <p:cNvSpPr txBox="1">
            <a:spLocks noChangeArrowheads="1"/>
          </p:cNvSpPr>
          <p:nvPr/>
        </p:nvSpPr>
        <p:spPr bwMode="auto">
          <a:xfrm>
            <a:off x="4495800" y="2514600"/>
            <a:ext cx="1066800" cy="369888"/>
          </a:xfrm>
          <a:prstGeom prst="rect">
            <a:avLst/>
          </a:prstGeom>
          <a:noFill/>
          <a:ln w="9525">
            <a:noFill/>
            <a:miter lim="800000"/>
            <a:headEnd/>
            <a:tailEnd/>
          </a:ln>
          <a:effectLst/>
        </p:spPr>
        <p:txBody>
          <a:bodyPr>
            <a:spAutoFit/>
          </a:bodyPr>
          <a:lstStyle/>
          <a:p>
            <a:r>
              <a:rPr lang="en-US" altLang="en-US" b="1" i="1">
                <a:solidFill>
                  <a:srgbClr val="990000"/>
                </a:solidFill>
                <a:latin typeface="Times New Roman" pitchFamily="18" charset="0"/>
                <a:cs typeface="Times New Roman" pitchFamily="18" charset="0"/>
              </a:rPr>
              <a:t>- nỏ</a:t>
            </a:r>
          </a:p>
        </p:txBody>
      </p:sp>
      <p:sp>
        <p:nvSpPr>
          <p:cNvPr id="25" name="Text Box 16">
            <a:hlinkClick r:id="rId2" action="ppaction://hlinksldjump"/>
          </p:cNvPr>
          <p:cNvSpPr txBox="1">
            <a:spLocks noChangeArrowheads="1"/>
          </p:cNvSpPr>
          <p:nvPr/>
        </p:nvSpPr>
        <p:spPr bwMode="auto">
          <a:xfrm>
            <a:off x="4495800" y="2819400"/>
            <a:ext cx="1524000" cy="369888"/>
          </a:xfrm>
          <a:prstGeom prst="rect">
            <a:avLst/>
          </a:prstGeom>
          <a:noFill/>
          <a:ln w="9525">
            <a:noFill/>
            <a:miter lim="800000"/>
            <a:headEnd/>
            <a:tailEnd/>
          </a:ln>
          <a:effectLst/>
        </p:spPr>
        <p:txBody>
          <a:bodyPr>
            <a:spAutoFit/>
          </a:bodyPr>
          <a:lstStyle/>
          <a:p>
            <a:r>
              <a:rPr lang="en-US" altLang="en-US" b="1" i="1">
                <a:solidFill>
                  <a:srgbClr val="990000"/>
                </a:solidFill>
                <a:latin typeface="Times New Roman" pitchFamily="18" charset="0"/>
                <a:cs typeface="Times New Roman" pitchFamily="18" charset="0"/>
              </a:rPr>
              <a:t>- bùi nhùi</a:t>
            </a:r>
          </a:p>
        </p:txBody>
      </p:sp>
      <p:sp>
        <p:nvSpPr>
          <p:cNvPr id="6161" name="Text Box 12"/>
          <p:cNvSpPr txBox="1">
            <a:spLocks noChangeArrowheads="1"/>
          </p:cNvSpPr>
          <p:nvPr/>
        </p:nvSpPr>
        <p:spPr bwMode="auto">
          <a:xfrm>
            <a:off x="1066800" y="3363913"/>
            <a:ext cx="2362200" cy="369887"/>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cắn môi</a:t>
            </a:r>
          </a:p>
        </p:txBody>
      </p:sp>
      <p:sp>
        <p:nvSpPr>
          <p:cNvPr id="4" name="TextBox 3"/>
          <p:cNvSpPr txBox="1"/>
          <p:nvPr/>
        </p:nvSpPr>
        <p:spPr>
          <a:xfrm>
            <a:off x="76200" y="3733800"/>
            <a:ext cx="3886200" cy="1477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n-US" dirty="0"/>
              <a:t>      </a:t>
            </a:r>
            <a:r>
              <a:rPr lang="en-US" dirty="0" err="1"/>
              <a:t>Một</a:t>
            </a:r>
            <a:r>
              <a:rPr lang="en-US" dirty="0"/>
              <a:t> </a:t>
            </a:r>
            <a:r>
              <a:rPr lang="en-US" dirty="0" err="1"/>
              <a:t>hôm</a:t>
            </a:r>
            <a:r>
              <a:rPr lang="en-US" dirty="0"/>
              <a:t>, </a:t>
            </a:r>
            <a:r>
              <a:rPr lang="en-US" dirty="0" err="1"/>
              <a:t>người</a:t>
            </a:r>
            <a:r>
              <a:rPr lang="en-US" dirty="0"/>
              <a:t> </a:t>
            </a:r>
            <a:r>
              <a:rPr lang="en-US" dirty="0" err="1"/>
              <a:t>đi</a:t>
            </a:r>
            <a:r>
              <a:rPr lang="en-US" dirty="0"/>
              <a:t> </a:t>
            </a:r>
            <a:r>
              <a:rPr lang="en-US" dirty="0" err="1"/>
              <a:t>săn</a:t>
            </a:r>
            <a:r>
              <a:rPr lang="en-US" dirty="0"/>
              <a:t> </a:t>
            </a:r>
            <a:r>
              <a:rPr lang="en-US" dirty="0" err="1"/>
              <a:t>xách</a:t>
            </a:r>
            <a:r>
              <a:rPr lang="en-US" dirty="0"/>
              <a:t> </a:t>
            </a:r>
            <a:r>
              <a:rPr lang="en-US" dirty="0" err="1"/>
              <a:t>nỏ</a:t>
            </a:r>
            <a:r>
              <a:rPr lang="en-US" dirty="0"/>
              <a:t> </a:t>
            </a:r>
            <a:r>
              <a:rPr lang="en-US" dirty="0" err="1"/>
              <a:t>vào</a:t>
            </a:r>
            <a:r>
              <a:rPr lang="en-US" dirty="0"/>
              <a:t> </a:t>
            </a:r>
            <a:r>
              <a:rPr lang="en-US" dirty="0" err="1"/>
              <a:t>rừng</a:t>
            </a:r>
            <a:r>
              <a:rPr lang="en-US" dirty="0"/>
              <a:t>. </a:t>
            </a:r>
            <a:r>
              <a:rPr lang="en-US" dirty="0" err="1"/>
              <a:t>Bác</a:t>
            </a:r>
            <a:r>
              <a:rPr lang="en-US" dirty="0"/>
              <a:t> </a:t>
            </a:r>
            <a:r>
              <a:rPr lang="en-US" dirty="0" err="1"/>
              <a:t>thấy</a:t>
            </a:r>
            <a:r>
              <a:rPr lang="en-US" dirty="0"/>
              <a:t> </a:t>
            </a:r>
            <a:r>
              <a:rPr lang="en-US" dirty="0" err="1"/>
              <a:t>một</a:t>
            </a:r>
            <a:r>
              <a:rPr lang="en-US" dirty="0"/>
              <a:t> con </a:t>
            </a:r>
            <a:r>
              <a:rPr lang="en-US" dirty="0" err="1"/>
              <a:t>vượn</a:t>
            </a:r>
            <a:r>
              <a:rPr lang="en-US" dirty="0"/>
              <a:t> </a:t>
            </a:r>
            <a:r>
              <a:rPr lang="en-US" dirty="0" err="1"/>
              <a:t>lông</a:t>
            </a:r>
            <a:r>
              <a:rPr lang="en-US" dirty="0"/>
              <a:t> </a:t>
            </a:r>
            <a:r>
              <a:rPr lang="en-US" dirty="0" err="1"/>
              <a:t>xám</a:t>
            </a:r>
            <a:r>
              <a:rPr lang="en-US" dirty="0"/>
              <a:t> </a:t>
            </a:r>
            <a:r>
              <a:rPr lang="en-US" dirty="0" err="1"/>
              <a:t>đang</a:t>
            </a:r>
            <a:r>
              <a:rPr lang="en-US" dirty="0"/>
              <a:t> </a:t>
            </a:r>
            <a:r>
              <a:rPr lang="en-US" dirty="0" err="1"/>
              <a:t>ngồi</a:t>
            </a:r>
            <a:r>
              <a:rPr lang="en-US" dirty="0"/>
              <a:t> </a:t>
            </a:r>
            <a:r>
              <a:rPr lang="en-US" dirty="0" err="1"/>
              <a:t>ôm</a:t>
            </a:r>
            <a:r>
              <a:rPr lang="en-US" dirty="0"/>
              <a:t> con </a:t>
            </a:r>
            <a:r>
              <a:rPr lang="en-US" dirty="0" err="1"/>
              <a:t>trên</a:t>
            </a:r>
            <a:r>
              <a:rPr lang="en-US" dirty="0"/>
              <a:t> </a:t>
            </a:r>
            <a:r>
              <a:rPr lang="en-US" dirty="0" err="1"/>
              <a:t>tảng</a:t>
            </a:r>
            <a:r>
              <a:rPr lang="en-US" dirty="0"/>
              <a:t> </a:t>
            </a:r>
            <a:r>
              <a:rPr lang="en-US" dirty="0" err="1"/>
              <a:t>đá</a:t>
            </a:r>
            <a:r>
              <a:rPr lang="en-US" dirty="0"/>
              <a:t>. </a:t>
            </a:r>
            <a:r>
              <a:rPr lang="en-US" dirty="0" err="1"/>
              <a:t>Bác</a:t>
            </a:r>
            <a:r>
              <a:rPr lang="en-US" dirty="0"/>
              <a:t> </a:t>
            </a:r>
            <a:r>
              <a:rPr lang="en-US" dirty="0" err="1"/>
              <a:t>nhẹ</a:t>
            </a:r>
            <a:r>
              <a:rPr lang="en-US" dirty="0"/>
              <a:t> </a:t>
            </a:r>
            <a:r>
              <a:rPr lang="en-US" dirty="0" err="1"/>
              <a:t>nhàng</a:t>
            </a:r>
            <a:r>
              <a:rPr lang="en-US" dirty="0"/>
              <a:t> </a:t>
            </a:r>
            <a:r>
              <a:rPr lang="en-US" dirty="0" err="1"/>
              <a:t>rút</a:t>
            </a:r>
            <a:r>
              <a:rPr lang="en-US" dirty="0"/>
              <a:t> </a:t>
            </a:r>
            <a:r>
              <a:rPr lang="en-US" dirty="0" err="1"/>
              <a:t>mũi</a:t>
            </a:r>
            <a:r>
              <a:rPr lang="en-US" dirty="0"/>
              <a:t> </a:t>
            </a:r>
            <a:r>
              <a:rPr lang="en-US" dirty="0" err="1"/>
              <a:t>tên</a:t>
            </a:r>
            <a:r>
              <a:rPr lang="en-US" dirty="0"/>
              <a:t> </a:t>
            </a:r>
            <a:r>
              <a:rPr lang="en-US" dirty="0" err="1"/>
              <a:t>bắn</a:t>
            </a:r>
            <a:r>
              <a:rPr lang="en-US" dirty="0"/>
              <a:t> </a:t>
            </a:r>
            <a:r>
              <a:rPr lang="en-US" dirty="0" err="1"/>
              <a:t>trúng</a:t>
            </a:r>
            <a:r>
              <a:rPr lang="en-US" dirty="0"/>
              <a:t> </a:t>
            </a:r>
            <a:r>
              <a:rPr lang="en-US" dirty="0" err="1"/>
              <a:t>vượn</a:t>
            </a:r>
            <a:r>
              <a:rPr lang="en-US" dirty="0"/>
              <a:t> </a:t>
            </a:r>
            <a:r>
              <a:rPr lang="en-US" dirty="0" err="1"/>
              <a:t>mẹ</a:t>
            </a:r>
            <a:r>
              <a:rPr lang="en-US" dirty="0"/>
              <a:t>.</a:t>
            </a:r>
          </a:p>
        </p:txBody>
      </p:sp>
      <p:cxnSp>
        <p:nvCxnSpPr>
          <p:cNvPr id="8" name="Straight Connector 7"/>
          <p:cNvCxnSpPr/>
          <p:nvPr/>
        </p:nvCxnSpPr>
        <p:spPr>
          <a:xfrm flipH="1">
            <a:off x="1219200" y="4343400"/>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886200" y="4648200"/>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09800" y="4953000"/>
            <a:ext cx="76200" cy="258763"/>
          </a:xfrm>
          <a:prstGeom prst="line">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6200" y="5303838"/>
            <a:ext cx="3886200" cy="147796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n-US" dirty="0"/>
              <a:t>      </a:t>
            </a:r>
            <a:r>
              <a:rPr lang="en-US" dirty="0" err="1"/>
              <a:t>Vượn</a:t>
            </a:r>
            <a:r>
              <a:rPr lang="en-US" dirty="0"/>
              <a:t> </a:t>
            </a:r>
            <a:r>
              <a:rPr lang="en-US" dirty="0" err="1"/>
              <a:t>mẹ</a:t>
            </a:r>
            <a:r>
              <a:rPr lang="en-US" dirty="0"/>
              <a:t> </a:t>
            </a:r>
            <a:r>
              <a:rPr lang="en-US" dirty="0" err="1"/>
              <a:t>giật</a:t>
            </a:r>
            <a:r>
              <a:rPr lang="en-US" dirty="0"/>
              <a:t> </a:t>
            </a:r>
            <a:r>
              <a:rPr lang="en-US" dirty="0" err="1"/>
              <a:t>mình</a:t>
            </a:r>
            <a:r>
              <a:rPr lang="en-US" dirty="0"/>
              <a:t>, </a:t>
            </a:r>
            <a:r>
              <a:rPr lang="en-US" dirty="0" err="1"/>
              <a:t>hết</a:t>
            </a:r>
            <a:r>
              <a:rPr lang="en-US" dirty="0"/>
              <a:t> </a:t>
            </a:r>
            <a:r>
              <a:rPr lang="en-US" dirty="0" err="1"/>
              <a:t>nhìn</a:t>
            </a:r>
            <a:r>
              <a:rPr lang="en-US" dirty="0"/>
              <a:t> </a:t>
            </a:r>
            <a:r>
              <a:rPr lang="en-US" dirty="0" err="1"/>
              <a:t>mũi</a:t>
            </a:r>
            <a:r>
              <a:rPr lang="en-US" dirty="0"/>
              <a:t> </a:t>
            </a:r>
            <a:r>
              <a:rPr lang="en-US" dirty="0" err="1"/>
              <a:t>tên</a:t>
            </a:r>
            <a:r>
              <a:rPr lang="en-US" dirty="0"/>
              <a:t> </a:t>
            </a:r>
            <a:r>
              <a:rPr lang="en-US" dirty="0" err="1"/>
              <a:t>lại</a:t>
            </a:r>
            <a:r>
              <a:rPr lang="en-US" dirty="0"/>
              <a:t> </a:t>
            </a:r>
            <a:r>
              <a:rPr lang="en-US" dirty="0" err="1"/>
              <a:t>nhìn</a:t>
            </a:r>
            <a:r>
              <a:rPr lang="en-US" dirty="0"/>
              <a:t> </a:t>
            </a:r>
            <a:r>
              <a:rPr lang="en-US" dirty="0" err="1"/>
              <a:t>về</a:t>
            </a:r>
            <a:r>
              <a:rPr lang="en-US" dirty="0"/>
              <a:t> </a:t>
            </a:r>
            <a:r>
              <a:rPr lang="en-US" dirty="0" err="1"/>
              <a:t>phía</a:t>
            </a:r>
            <a:r>
              <a:rPr lang="en-US" dirty="0"/>
              <a:t> </a:t>
            </a:r>
            <a:r>
              <a:rPr lang="en-US" dirty="0" err="1"/>
              <a:t>người</a:t>
            </a:r>
            <a:r>
              <a:rPr lang="en-US" dirty="0"/>
              <a:t> </a:t>
            </a:r>
            <a:r>
              <a:rPr lang="en-US" dirty="0" err="1"/>
              <a:t>đi</a:t>
            </a:r>
            <a:r>
              <a:rPr lang="en-US" dirty="0"/>
              <a:t> </a:t>
            </a:r>
            <a:r>
              <a:rPr lang="en-US" dirty="0" err="1"/>
              <a:t>săn</a:t>
            </a:r>
            <a:r>
              <a:rPr lang="en-US" dirty="0"/>
              <a:t> </a:t>
            </a:r>
            <a:r>
              <a:rPr lang="en-US" dirty="0" err="1"/>
              <a:t>bằng</a:t>
            </a:r>
            <a:r>
              <a:rPr lang="en-US" dirty="0"/>
              <a:t> </a:t>
            </a:r>
            <a:r>
              <a:rPr lang="en-US" dirty="0" err="1"/>
              <a:t>đôi</a:t>
            </a:r>
            <a:r>
              <a:rPr lang="en-US" dirty="0"/>
              <a:t> </a:t>
            </a:r>
            <a:r>
              <a:rPr lang="en-US" dirty="0" err="1"/>
              <a:t>mắt</a:t>
            </a:r>
            <a:r>
              <a:rPr lang="en-US" dirty="0"/>
              <a:t> </a:t>
            </a:r>
            <a:r>
              <a:rPr lang="en-US" dirty="0" err="1"/>
              <a:t>căm</a:t>
            </a:r>
            <a:r>
              <a:rPr lang="en-US" dirty="0"/>
              <a:t> </a:t>
            </a:r>
            <a:r>
              <a:rPr lang="en-US" dirty="0" err="1"/>
              <a:t>giận</a:t>
            </a:r>
            <a:r>
              <a:rPr lang="en-US" dirty="0"/>
              <a:t>, </a:t>
            </a:r>
            <a:r>
              <a:rPr lang="en-US" dirty="0" err="1"/>
              <a:t>tay</a:t>
            </a:r>
            <a:r>
              <a:rPr lang="en-US" dirty="0"/>
              <a:t> </a:t>
            </a:r>
            <a:r>
              <a:rPr lang="en-US" dirty="0" err="1"/>
              <a:t>không</a:t>
            </a:r>
            <a:r>
              <a:rPr lang="en-US" dirty="0"/>
              <a:t> </a:t>
            </a:r>
            <a:r>
              <a:rPr lang="en-US" dirty="0" err="1"/>
              <a:t>rời</a:t>
            </a:r>
            <a:r>
              <a:rPr lang="en-US" dirty="0"/>
              <a:t> con. </a:t>
            </a:r>
            <a:r>
              <a:rPr lang="en-US" dirty="0" err="1"/>
              <a:t>Máu</a:t>
            </a:r>
            <a:r>
              <a:rPr lang="en-US" dirty="0"/>
              <a:t> ở </a:t>
            </a:r>
            <a:r>
              <a:rPr lang="en-US" dirty="0" err="1"/>
              <a:t>vết</a:t>
            </a:r>
            <a:r>
              <a:rPr lang="en-US" dirty="0"/>
              <a:t> </a:t>
            </a:r>
            <a:r>
              <a:rPr lang="en-US" dirty="0" err="1"/>
              <a:t>thương</a:t>
            </a:r>
            <a:r>
              <a:rPr lang="en-US" dirty="0"/>
              <a:t> </a:t>
            </a:r>
            <a:r>
              <a:rPr lang="en-US" dirty="0" err="1"/>
              <a:t>rỉ</a:t>
            </a:r>
            <a:r>
              <a:rPr lang="en-US" dirty="0"/>
              <a:t> </a:t>
            </a:r>
            <a:r>
              <a:rPr lang="en-US" dirty="0" err="1"/>
              <a:t>ra</a:t>
            </a:r>
            <a:r>
              <a:rPr lang="en-US" dirty="0"/>
              <a:t>  </a:t>
            </a:r>
            <a:r>
              <a:rPr lang="en-US" dirty="0" err="1"/>
              <a:t>loang</a:t>
            </a:r>
            <a:r>
              <a:rPr lang="en-US" dirty="0"/>
              <a:t> </a:t>
            </a:r>
            <a:r>
              <a:rPr lang="en-US" dirty="0" err="1"/>
              <a:t>khắp</a:t>
            </a:r>
            <a:r>
              <a:rPr lang="en-US" dirty="0"/>
              <a:t> </a:t>
            </a:r>
            <a:r>
              <a:rPr lang="en-US" dirty="0" err="1"/>
              <a:t>ngực</a:t>
            </a:r>
            <a:r>
              <a:rPr lang="en-US" dirty="0"/>
              <a:t>.</a:t>
            </a:r>
          </a:p>
        </p:txBody>
      </p:sp>
      <p:cxnSp>
        <p:nvCxnSpPr>
          <p:cNvPr id="32" name="Straight Connector 31"/>
          <p:cNvCxnSpPr/>
          <p:nvPr/>
        </p:nvCxnSpPr>
        <p:spPr>
          <a:xfrm flipH="1">
            <a:off x="990600" y="5614988"/>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81000" y="6477000"/>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314575" y="6499225"/>
            <a:ext cx="76200" cy="258763"/>
          </a:xfrm>
          <a:prstGeom prst="line">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pic>
        <p:nvPicPr>
          <p:cNvPr id="30" name="Picture 12" descr="DSC01816"/>
          <p:cNvPicPr>
            <a:picLocks noChangeAspect="1" noChangeArrowheads="1"/>
          </p:cNvPicPr>
          <p:nvPr/>
        </p:nvPicPr>
        <p:blipFill>
          <a:blip r:embed="rId4"/>
          <a:srcRect/>
          <a:stretch>
            <a:fillRect/>
          </a:stretch>
        </p:blipFill>
        <p:spPr bwMode="auto">
          <a:xfrm>
            <a:off x="4648200" y="3363913"/>
            <a:ext cx="4022725" cy="3200400"/>
          </a:xfrm>
          <a:prstGeom prst="rect">
            <a:avLst/>
          </a:prstGeom>
          <a:noFill/>
          <a:ln w="28575">
            <a:solidFill>
              <a:srgbClr val="FF0000"/>
            </a:solidFill>
            <a:miter lim="800000"/>
            <a:headEnd/>
            <a:tailEnd/>
          </a:ln>
        </p:spPr>
      </p:pic>
      <p:pic>
        <p:nvPicPr>
          <p:cNvPr id="35" name="Picture 4" descr="DSC01817"/>
          <p:cNvPicPr>
            <a:picLocks noChangeAspect="1" noChangeArrowheads="1"/>
          </p:cNvPicPr>
          <p:nvPr/>
        </p:nvPicPr>
        <p:blipFill>
          <a:blip r:embed="rId5"/>
          <a:srcRect/>
          <a:stretch>
            <a:fillRect/>
          </a:stretch>
        </p:blipFill>
        <p:spPr bwMode="auto">
          <a:xfrm>
            <a:off x="4627563" y="3330575"/>
            <a:ext cx="4035425" cy="3233738"/>
          </a:xfrm>
          <a:prstGeom prst="rect">
            <a:avLst/>
          </a:prstGeom>
          <a:noFill/>
          <a:ln w="2857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par>
                                <p:cTn id="18" presetID="16" presetClass="entr" presetSubtype="2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down)">
                                      <p:cBhvr>
                                        <p:cTn id="30" dur="500"/>
                                        <p:tgtEl>
                                          <p:spTgt spid="32"/>
                                        </p:tgtEl>
                                      </p:cBhvr>
                                    </p:animEffect>
                                  </p:childTnLst>
                                </p:cTn>
                              </p:par>
                              <p:par>
                                <p:cTn id="31" presetID="22" presetClass="entr" presetSubtype="4"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par>
                                <p:cTn id="34" presetID="22" presetClass="entr" presetSubtype="4"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arn(inVertical)">
                                      <p:cBhvr>
                                        <p:cTn id="46" dur="500"/>
                                        <p:tgtEl>
                                          <p:spTgt spid="24"/>
                                        </p:tgtEl>
                                      </p:cBhvr>
                                    </p:animEffect>
                                  </p:childTnLst>
                                </p:cTn>
                              </p:par>
                            </p:childTnLst>
                          </p:cTn>
                        </p:par>
                        <p:par>
                          <p:cTn id="47" fill="hold">
                            <p:stCondLst>
                              <p:cond delay="500"/>
                            </p:stCondLst>
                            <p:childTnLst>
                              <p:par>
                                <p:cTn id="48" presetID="16" presetClass="entr" presetSubtype="21"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arn(inVertical)">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arn(inVertical)">
                                      <p:cBhvr>
                                        <p:cTn id="55" dur="500"/>
                                        <p:tgtEl>
                                          <p:spTgt spid="25"/>
                                        </p:tgtEl>
                                      </p:cBhvr>
                                    </p:animEffect>
                                  </p:childTnLst>
                                </p:cTn>
                              </p:par>
                            </p:childTnLst>
                          </p:cTn>
                        </p:par>
                        <p:par>
                          <p:cTn id="56" fill="hold">
                            <p:stCondLst>
                              <p:cond delay="500"/>
                            </p:stCondLst>
                            <p:childTnLst>
                              <p:par>
                                <p:cTn id="57" presetID="16" presetClass="entr" presetSubtype="21" fill="hold"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barn(inVertical)">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xit" presetSubtype="0" fill="hold" nodeType="clickEffect">
                                  <p:stCondLst>
                                    <p:cond delay="0"/>
                                  </p:stCondLst>
                                  <p:childTnLst>
                                    <p:anim calcmode="lin" valueType="num">
                                      <p:cBhvr>
                                        <p:cTn id="63" dur="1000"/>
                                        <p:tgtEl>
                                          <p:spTgt spid="30"/>
                                        </p:tgtEl>
                                        <p:attrNameLst>
                                          <p:attrName>ppt_w</p:attrName>
                                        </p:attrNameLst>
                                      </p:cBhvr>
                                      <p:tavLst>
                                        <p:tav tm="0">
                                          <p:val>
                                            <p:strVal val="ppt_w"/>
                                          </p:val>
                                        </p:tav>
                                        <p:tav tm="100000">
                                          <p:val>
                                            <p:fltVal val="0"/>
                                          </p:val>
                                        </p:tav>
                                      </p:tavLst>
                                    </p:anim>
                                    <p:anim calcmode="lin" valueType="num">
                                      <p:cBhvr>
                                        <p:cTn id="64" dur="1000"/>
                                        <p:tgtEl>
                                          <p:spTgt spid="30"/>
                                        </p:tgtEl>
                                        <p:attrNameLst>
                                          <p:attrName>ppt_h</p:attrName>
                                        </p:attrNameLst>
                                      </p:cBhvr>
                                      <p:tavLst>
                                        <p:tav tm="0">
                                          <p:val>
                                            <p:strVal val="ppt_h"/>
                                          </p:val>
                                        </p:tav>
                                        <p:tav tm="100000">
                                          <p:val>
                                            <p:fltVal val="0"/>
                                          </p:val>
                                        </p:tav>
                                      </p:tavLst>
                                    </p:anim>
                                    <p:anim calcmode="lin" valueType="num">
                                      <p:cBhvr>
                                        <p:cTn id="65" dur="1000"/>
                                        <p:tgtEl>
                                          <p:spTgt spid="30"/>
                                        </p:tgtEl>
                                        <p:attrNameLst>
                                          <p:attrName>style.rotation</p:attrName>
                                        </p:attrNameLst>
                                      </p:cBhvr>
                                      <p:tavLst>
                                        <p:tav tm="0">
                                          <p:val>
                                            <p:fltVal val="0"/>
                                          </p:val>
                                        </p:tav>
                                        <p:tav tm="100000">
                                          <p:val>
                                            <p:fltVal val="90"/>
                                          </p:val>
                                        </p:tav>
                                      </p:tavLst>
                                    </p:anim>
                                    <p:animEffect transition="out" filter="fade">
                                      <p:cBhvr>
                                        <p:cTn id="66" dur="1000"/>
                                        <p:tgtEl>
                                          <p:spTgt spid="30"/>
                                        </p:tgtEl>
                                      </p:cBhvr>
                                    </p:animEffect>
                                    <p:set>
                                      <p:cBhvr>
                                        <p:cTn id="67" dur="1" fill="hold">
                                          <p:stCondLst>
                                            <p:cond delay="999"/>
                                          </p:stCondLst>
                                        </p:cTn>
                                        <p:tgtEl>
                                          <p:spTgt spid="30"/>
                                        </p:tgtEl>
                                        <p:attrNameLst>
                                          <p:attrName>style.visibility</p:attrName>
                                        </p:attrNameLst>
                                      </p:cBhvr>
                                      <p:to>
                                        <p:strVal val="hidden"/>
                                      </p:to>
                                    </p:set>
                                  </p:childTnLst>
                                </p:cTn>
                              </p:par>
                              <p:par>
                                <p:cTn id="68" presetID="31" presetClass="exit" presetSubtype="0" fill="hold" nodeType="withEffect">
                                  <p:stCondLst>
                                    <p:cond delay="0"/>
                                  </p:stCondLst>
                                  <p:childTnLst>
                                    <p:anim calcmode="lin" valueType="num">
                                      <p:cBhvr>
                                        <p:cTn id="69" dur="1000"/>
                                        <p:tgtEl>
                                          <p:spTgt spid="35"/>
                                        </p:tgtEl>
                                        <p:attrNameLst>
                                          <p:attrName>ppt_w</p:attrName>
                                        </p:attrNameLst>
                                      </p:cBhvr>
                                      <p:tavLst>
                                        <p:tav tm="0">
                                          <p:val>
                                            <p:strVal val="ppt_w"/>
                                          </p:val>
                                        </p:tav>
                                        <p:tav tm="100000">
                                          <p:val>
                                            <p:fltVal val="0"/>
                                          </p:val>
                                        </p:tav>
                                      </p:tavLst>
                                    </p:anim>
                                    <p:anim calcmode="lin" valueType="num">
                                      <p:cBhvr>
                                        <p:cTn id="70" dur="1000"/>
                                        <p:tgtEl>
                                          <p:spTgt spid="35"/>
                                        </p:tgtEl>
                                        <p:attrNameLst>
                                          <p:attrName>ppt_h</p:attrName>
                                        </p:attrNameLst>
                                      </p:cBhvr>
                                      <p:tavLst>
                                        <p:tav tm="0">
                                          <p:val>
                                            <p:strVal val="ppt_h"/>
                                          </p:val>
                                        </p:tav>
                                        <p:tav tm="100000">
                                          <p:val>
                                            <p:fltVal val="0"/>
                                          </p:val>
                                        </p:tav>
                                      </p:tavLst>
                                    </p:anim>
                                    <p:anim calcmode="lin" valueType="num">
                                      <p:cBhvr>
                                        <p:cTn id="71" dur="1000"/>
                                        <p:tgtEl>
                                          <p:spTgt spid="35"/>
                                        </p:tgtEl>
                                        <p:attrNameLst>
                                          <p:attrName>style.rotation</p:attrName>
                                        </p:attrNameLst>
                                      </p:cBhvr>
                                      <p:tavLst>
                                        <p:tav tm="0">
                                          <p:val>
                                            <p:fltVal val="0"/>
                                          </p:val>
                                        </p:tav>
                                        <p:tav tm="100000">
                                          <p:val>
                                            <p:fltVal val="90"/>
                                          </p:val>
                                        </p:tav>
                                      </p:tavLst>
                                    </p:anim>
                                    <p:animEffect transition="out" filter="fade">
                                      <p:cBhvr>
                                        <p:cTn id="72" dur="1000"/>
                                        <p:tgtEl>
                                          <p:spTgt spid="35"/>
                                        </p:tgtEl>
                                      </p:cBhvr>
                                    </p:animEffect>
                                    <p:set>
                                      <p:cBhvr>
                                        <p:cTn id="73" dur="1" fill="hold">
                                          <p:stCondLst>
                                            <p:cond delay="9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4"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eautiful_season_winter_illustration_art_300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7171" name="Picture 7" descr="19"/>
          <p:cNvPicPr>
            <a:picLocks noChangeAspect="1" noChangeArrowheads="1" noCrop="1"/>
          </p:cNvPicPr>
          <p:nvPr/>
        </p:nvPicPr>
        <p:blipFill>
          <a:blip r:embed="rId3"/>
          <a:srcRect/>
          <a:stretch>
            <a:fillRect/>
          </a:stretch>
        </p:blipFill>
        <p:spPr bwMode="auto">
          <a:xfrm>
            <a:off x="-228600" y="4191000"/>
            <a:ext cx="1828800" cy="1952625"/>
          </a:xfrm>
          <a:prstGeom prst="rect">
            <a:avLst/>
          </a:prstGeom>
          <a:noFill/>
          <a:ln w="9525">
            <a:noFill/>
            <a:miter lim="800000"/>
            <a:headEnd/>
            <a:tailEnd/>
          </a:ln>
        </p:spPr>
      </p:pic>
      <p:pic>
        <p:nvPicPr>
          <p:cNvPr id="31752" name="Picture 8" descr="bar01"/>
          <p:cNvPicPr>
            <a:picLocks noChangeAspect="1" noChangeArrowheads="1"/>
          </p:cNvPicPr>
          <p:nvPr/>
        </p:nvPicPr>
        <p:blipFill>
          <a:blip r:embed="rId4"/>
          <a:srcRect/>
          <a:stretch>
            <a:fillRect/>
          </a:stretch>
        </p:blipFill>
        <p:spPr bwMode="auto">
          <a:xfrm>
            <a:off x="1600200" y="5888038"/>
            <a:ext cx="6324600" cy="969962"/>
          </a:xfrm>
          <a:prstGeom prst="rect">
            <a:avLst/>
          </a:prstGeom>
          <a:noFill/>
          <a:ln w="9525">
            <a:noFill/>
            <a:miter lim="800000"/>
            <a:headEnd/>
            <a:tailEnd/>
          </a:ln>
        </p:spPr>
      </p:pic>
      <p:pic>
        <p:nvPicPr>
          <p:cNvPr id="7173" name="Picture 4" descr="POINSET2"/>
          <p:cNvPicPr>
            <a:picLocks noChangeAspect="1" noChangeArrowheads="1"/>
          </p:cNvPicPr>
          <p:nvPr/>
        </p:nvPicPr>
        <p:blipFill>
          <a:blip r:embed="rId5"/>
          <a:srcRect/>
          <a:stretch>
            <a:fillRect/>
          </a:stretch>
        </p:blipFill>
        <p:spPr bwMode="auto">
          <a:xfrm>
            <a:off x="0" y="0"/>
            <a:ext cx="1676400" cy="1600200"/>
          </a:xfrm>
          <a:prstGeom prst="rect">
            <a:avLst/>
          </a:prstGeom>
          <a:noFill/>
          <a:ln w="9525">
            <a:noFill/>
            <a:miter lim="800000"/>
            <a:headEnd/>
            <a:tailEnd/>
          </a:ln>
        </p:spPr>
      </p:pic>
      <p:pic>
        <p:nvPicPr>
          <p:cNvPr id="7174" name="Picture 4" descr="POINSET2"/>
          <p:cNvPicPr>
            <a:picLocks noChangeAspect="1" noChangeArrowheads="1"/>
          </p:cNvPicPr>
          <p:nvPr/>
        </p:nvPicPr>
        <p:blipFill>
          <a:blip r:embed="rId5"/>
          <a:srcRect/>
          <a:stretch>
            <a:fillRect/>
          </a:stretch>
        </p:blipFill>
        <p:spPr bwMode="auto">
          <a:xfrm rot="5639296">
            <a:off x="7370762" y="-125412"/>
            <a:ext cx="1676401" cy="1866900"/>
          </a:xfrm>
          <a:prstGeom prst="rect">
            <a:avLst/>
          </a:prstGeom>
          <a:noFill/>
          <a:ln w="9525">
            <a:noFill/>
            <a:miter lim="800000"/>
            <a:headEnd/>
            <a:tailEnd/>
          </a:ln>
        </p:spPr>
      </p:pic>
      <p:sp>
        <p:nvSpPr>
          <p:cNvPr id="31755" name="WordArt 11"/>
          <p:cNvSpPr>
            <a:spLocks noChangeArrowheads="1" noChangeShapeType="1" noTextEdit="1"/>
          </p:cNvSpPr>
          <p:nvPr/>
        </p:nvSpPr>
        <p:spPr bwMode="auto">
          <a:xfrm>
            <a:off x="609600" y="1600200"/>
            <a:ext cx="8001000" cy="2312988"/>
          </a:xfrm>
          <a:prstGeom prst="rect">
            <a:avLst/>
          </a:prstGeom>
        </p:spPr>
        <p:txBody>
          <a:bodyPr wrap="none" fromWordArt="1">
            <a:prstTxWarp prst="textDeflateBottom">
              <a:avLst>
                <a:gd name="adj" fmla="val 53125"/>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vi-VN" sz="4400" b="1" i="1" kern="10">
                <a:ln w="9525">
                  <a:round/>
                  <a:headEnd/>
                  <a:tailEnd/>
                </a:ln>
                <a:gradFill rotWithShape="1">
                  <a:gsLst>
                    <a:gs pos="0">
                      <a:srgbClr val="FFE701"/>
                    </a:gs>
                    <a:gs pos="100000">
                      <a:srgbClr val="FE3E02"/>
                    </a:gs>
                  </a:gsLst>
                  <a:lin ang="5400000" scaled="1"/>
                </a:gradFill>
                <a:latin typeface="Times New Roman"/>
                <a:cs typeface="Times New Roman"/>
              </a:rPr>
              <a:t>Thi đọc giữa các  nhóm </a:t>
            </a:r>
            <a:endParaRPr lang="en-US" sz="4400" b="1" i="1" kern="10">
              <a:ln w="9525">
                <a:round/>
                <a:headEnd/>
                <a:tailEnd/>
              </a:ln>
              <a:gradFill rotWithShape="1">
                <a:gsLst>
                  <a:gs pos="0">
                    <a:srgbClr val="FFE701"/>
                  </a:gs>
                  <a:gs pos="100000">
                    <a:srgbClr val="FE3E02"/>
                  </a:gs>
                </a:gsLst>
                <a:lin ang="5400000" scaled="1"/>
              </a:gra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1752"/>
                                        </p:tgtEl>
                                        <p:attrNameLst>
                                          <p:attrName>style.visibility</p:attrName>
                                        </p:attrNameLst>
                                      </p:cBhvr>
                                      <p:to>
                                        <p:strVal val="visible"/>
                                      </p:to>
                                    </p:set>
                                    <p:animEffect transition="in" filter="checkerboard(across)">
                                      <p:cBhvr>
                                        <p:cTn id="7" dur="500"/>
                                        <p:tgtEl>
                                          <p:spTgt spid="31752"/>
                                        </p:tgtEl>
                                      </p:cBhvr>
                                    </p:animEffect>
                                  </p:childTnLst>
                                </p:cTn>
                              </p:par>
                            </p:childTnLst>
                          </p:cTn>
                        </p:par>
                        <p:par>
                          <p:cTn id="8" fill="hold" nodeType="withGroup">
                            <p:stCondLst>
                              <p:cond delay="500"/>
                            </p:stCondLst>
                            <p:childTnLst>
                              <p:par>
                                <p:cTn id="9" presetID="21" presetClass="entr" presetSubtype="4" fill="hold" grpId="0" nodeType="afterEffect">
                                  <p:stCondLst>
                                    <p:cond delay="0"/>
                                  </p:stCondLst>
                                  <p:childTnLst>
                                    <p:set>
                                      <p:cBhvr>
                                        <p:cTn id="10" dur="1" fill="hold">
                                          <p:stCondLst>
                                            <p:cond delay="0"/>
                                          </p:stCondLst>
                                        </p:cTn>
                                        <p:tgtEl>
                                          <p:spTgt spid="31755"/>
                                        </p:tgtEl>
                                        <p:attrNameLst>
                                          <p:attrName>style.visibility</p:attrName>
                                        </p:attrNameLst>
                                      </p:cBhvr>
                                      <p:to>
                                        <p:strVal val="visible"/>
                                      </p:to>
                                    </p:set>
                                    <p:animEffect transition="in" filter="wheel(4)">
                                      <p:cBhvr>
                                        <p:cTn id="11" dur="20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
          <p:cNvSpPr txBox="1">
            <a:spLocks noChangeArrowheads="1"/>
          </p:cNvSpPr>
          <p:nvPr/>
        </p:nvSpPr>
        <p:spPr bwMode="auto">
          <a:xfrm>
            <a:off x="5105400" y="1001713"/>
            <a:ext cx="2133600" cy="369887"/>
          </a:xfrm>
          <a:prstGeom prst="rect">
            <a:avLst/>
          </a:prstGeom>
          <a:noFill/>
          <a:ln w="9525">
            <a:noFill/>
            <a:miter lim="800000"/>
            <a:headEnd/>
            <a:tailEnd/>
          </a:ln>
          <a:effectLst/>
        </p:spPr>
        <p:txBody>
          <a:bodyPr>
            <a:spAutoFit/>
          </a:bodyPr>
          <a:lstStyle/>
          <a:p>
            <a:r>
              <a:rPr lang="en-US" altLang="en-US" b="1" i="1">
                <a:solidFill>
                  <a:srgbClr val="000099"/>
                </a:solidFill>
                <a:latin typeface="Times New Roman" pitchFamily="18" charset="0"/>
              </a:rPr>
              <a:t>Theo Lép Tôn-xtôi</a:t>
            </a:r>
          </a:p>
        </p:txBody>
      </p:sp>
      <p:grpSp>
        <p:nvGrpSpPr>
          <p:cNvPr id="8195" name="Group 9"/>
          <p:cNvGrpSpPr>
            <a:grpSpLocks/>
          </p:cNvGrpSpPr>
          <p:nvPr/>
        </p:nvGrpSpPr>
        <p:grpSpPr bwMode="auto">
          <a:xfrm>
            <a:off x="0" y="0"/>
            <a:ext cx="9144000" cy="842963"/>
            <a:chOff x="0" y="0"/>
            <a:chExt cx="9144000" cy="842665"/>
          </a:xfrm>
        </p:grpSpPr>
        <p:sp>
          <p:nvSpPr>
            <p:cNvPr id="11" name="Round Same Side Corner Rectangle 10"/>
            <p:cNvSpPr/>
            <p:nvPr/>
          </p:nvSpPr>
          <p:spPr>
            <a:xfrm>
              <a:off x="0" y="0"/>
              <a:ext cx="9144000" cy="457038"/>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en-US" altLang="en-US" sz="2000" b="1" dirty="0" err="1" smtClean="0">
                  <a:solidFill>
                    <a:srgbClr val="FFFFFF"/>
                  </a:solidFill>
                  <a:latin typeface="Times New Roman" pitchFamily="18" charset="0"/>
                  <a:cs typeface="Times New Roman" pitchFamily="18" charset="0"/>
                </a:rPr>
                <a:t>Thứ</a:t>
              </a:r>
              <a:r>
                <a:rPr lang="en-US" altLang="en-US" sz="2000" b="1" dirty="0" smtClean="0">
                  <a:solidFill>
                    <a:srgbClr val="FFFFFF"/>
                  </a:solidFill>
                  <a:latin typeface="Times New Roman" pitchFamily="18" charset="0"/>
                  <a:cs typeface="Times New Roman" pitchFamily="18" charset="0"/>
                </a:rPr>
                <a:t> </a:t>
              </a:r>
              <a:r>
                <a:rPr lang="en-US" altLang="en-US" sz="2000" b="1" dirty="0" err="1" smtClean="0">
                  <a:solidFill>
                    <a:srgbClr val="FFFFFF"/>
                  </a:solidFill>
                  <a:latin typeface="Times New Roman" pitchFamily="18" charset="0"/>
                  <a:cs typeface="Times New Roman" pitchFamily="18" charset="0"/>
                </a:rPr>
                <a:t>hai</a:t>
              </a:r>
              <a:r>
                <a:rPr lang="en-US" altLang="en-US" sz="2000" b="1" dirty="0" smtClean="0">
                  <a:solidFill>
                    <a:srgbClr val="FFFFFF"/>
                  </a:solidFill>
                  <a:latin typeface="Times New Roman" pitchFamily="18" charset="0"/>
                  <a:cs typeface="Times New Roman" pitchFamily="18" charset="0"/>
                </a:rPr>
                <a:t> </a:t>
              </a:r>
              <a:r>
                <a:rPr lang="en-US" altLang="en-US" sz="2000" b="1" dirty="0" err="1" smtClean="0">
                  <a:solidFill>
                    <a:srgbClr val="FFFFFF"/>
                  </a:solidFill>
                  <a:latin typeface="Times New Roman" pitchFamily="18" charset="0"/>
                  <a:cs typeface="Times New Roman" pitchFamily="18" charset="0"/>
                </a:rPr>
                <a:t>ngày</a:t>
              </a:r>
              <a:r>
                <a:rPr lang="en-US" altLang="en-US" sz="2000" b="1" dirty="0" smtClean="0">
                  <a:solidFill>
                    <a:srgbClr val="FFFFFF"/>
                  </a:solidFill>
                  <a:latin typeface="Times New Roman" pitchFamily="18" charset="0"/>
                  <a:cs typeface="Times New Roman" pitchFamily="18" charset="0"/>
                </a:rPr>
                <a:t> 14 </a:t>
              </a:r>
              <a:r>
                <a:rPr lang="en-US" altLang="en-US" sz="2000" b="1" dirty="0" err="1" smtClean="0">
                  <a:solidFill>
                    <a:srgbClr val="FFFFFF"/>
                  </a:solidFill>
                  <a:latin typeface="Times New Roman" pitchFamily="18" charset="0"/>
                  <a:cs typeface="Times New Roman" pitchFamily="18" charset="0"/>
                </a:rPr>
                <a:t>tháng</a:t>
              </a:r>
              <a:r>
                <a:rPr lang="en-US" altLang="en-US" sz="2000" b="1" dirty="0" smtClean="0">
                  <a:solidFill>
                    <a:srgbClr val="FFFFFF"/>
                  </a:solidFill>
                  <a:latin typeface="Times New Roman" pitchFamily="18" charset="0"/>
                  <a:cs typeface="Times New Roman" pitchFamily="18" charset="0"/>
                </a:rPr>
                <a:t>  4 </a:t>
              </a:r>
              <a:r>
                <a:rPr lang="en-US" altLang="en-US" sz="2000" b="1" dirty="0" err="1" smtClean="0">
                  <a:solidFill>
                    <a:srgbClr val="FFFFFF"/>
                  </a:solidFill>
                  <a:latin typeface="Times New Roman" pitchFamily="18" charset="0"/>
                  <a:cs typeface="Times New Roman" pitchFamily="18" charset="0"/>
                </a:rPr>
                <a:t>năm</a:t>
              </a:r>
              <a:r>
                <a:rPr lang="en-US" altLang="en-US" sz="2000" b="1" dirty="0" smtClean="0">
                  <a:solidFill>
                    <a:srgbClr val="FFFFFF"/>
                  </a:solidFill>
                  <a:latin typeface="Times New Roman" pitchFamily="18" charset="0"/>
                  <a:cs typeface="Times New Roman" pitchFamily="18" charset="0"/>
                </a:rPr>
                <a:t> 2014</a:t>
              </a:r>
            </a:p>
          </p:txBody>
        </p:sp>
        <p:sp>
          <p:nvSpPr>
            <p:cNvPr id="8222" name="Text Box 5"/>
            <p:cNvSpPr txBox="1">
              <a:spLocks noChangeArrowheads="1"/>
            </p:cNvSpPr>
            <p:nvPr/>
          </p:nvSpPr>
          <p:spPr bwMode="auto">
            <a:xfrm>
              <a:off x="3810000" y="381000"/>
              <a:ext cx="1676400" cy="461665"/>
            </a:xfrm>
            <a:prstGeom prst="rect">
              <a:avLst/>
            </a:prstGeom>
            <a:noFill/>
            <a:ln w="9525">
              <a:noFill/>
              <a:miter lim="800000"/>
              <a:headEnd/>
              <a:tailEnd/>
            </a:ln>
            <a:effectLst/>
          </p:spPr>
          <p:txBody>
            <a:bodyPr>
              <a:spAutoFit/>
            </a:bodyPr>
            <a:lstStyle/>
            <a:p>
              <a:pPr>
                <a:spcBef>
                  <a:spcPct val="50000"/>
                </a:spcBef>
              </a:pPr>
              <a:r>
                <a:rPr lang="en-US" altLang="en-US" sz="2400" b="1">
                  <a:solidFill>
                    <a:srgbClr val="000099"/>
                  </a:solidFill>
                  <a:latin typeface="Times New Roman" pitchFamily="18" charset="0"/>
                </a:rPr>
                <a:t>Tập đọc</a:t>
              </a:r>
            </a:p>
          </p:txBody>
        </p:sp>
      </p:grpSp>
      <p:sp>
        <p:nvSpPr>
          <p:cNvPr id="8196" name="AutoShape 8"/>
          <p:cNvSpPr>
            <a:spLocks noChangeArrowheads="1"/>
          </p:cNvSpPr>
          <p:nvPr/>
        </p:nvSpPr>
        <p:spPr bwMode="gray">
          <a:xfrm>
            <a:off x="76200" y="38100"/>
            <a:ext cx="990600" cy="3810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altLang="en-US" sz="1600" b="1" i="1">
                <a:solidFill>
                  <a:srgbClr val="000099"/>
                </a:solidFill>
                <a:latin typeface="Times New Roman" pitchFamily="18" charset="0"/>
              </a:rPr>
              <a:t>SGK/113</a:t>
            </a:r>
          </a:p>
        </p:txBody>
      </p:sp>
      <p:sp>
        <p:nvSpPr>
          <p:cNvPr id="2" name="TextBox 1"/>
          <p:cNvSpPr txBox="1"/>
          <p:nvPr/>
        </p:nvSpPr>
        <p:spPr>
          <a:xfrm>
            <a:off x="2590800" y="685800"/>
            <a:ext cx="4114800" cy="461963"/>
          </a:xfrm>
          <a:prstGeom prst="rect">
            <a:avLst/>
          </a:prstGeom>
          <a:noFill/>
        </p:spPr>
        <p:txBody>
          <a:bodyPr>
            <a:spAutoFit/>
          </a:bodyPr>
          <a:lstStyle/>
          <a:p>
            <a:pPr>
              <a:defRPr/>
            </a:pPr>
            <a:r>
              <a:rPr lang="en-US" sz="2400" b="1" dirty="0" err="1">
                <a:effectLst>
                  <a:outerShdw blurRad="38100" dist="38100" dir="2700000" algn="tl">
                    <a:srgbClr val="000000">
                      <a:alpha val="43137"/>
                    </a:srgbClr>
                  </a:outerShdw>
                </a:effectLst>
              </a:rPr>
              <a:t>Người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đi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săn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và</a:t>
            </a:r>
            <a:r>
              <a:rPr lang="en-US" sz="2400" b="1" dirty="0">
                <a:effectLst>
                  <a:outerShdw blurRad="38100" dist="38100" dir="2700000" algn="tl">
                    <a:srgbClr val="000000">
                      <a:alpha val="43137"/>
                    </a:srgbClr>
                  </a:outerShdw>
                </a:effectLst>
              </a:rPr>
              <a:t> con </a:t>
            </a:r>
            <a:r>
              <a:rPr lang="en-US" sz="2400" b="1" dirty="0" err="1">
                <a:effectLst>
                  <a:outerShdw blurRad="38100" dist="38100" dir="2700000" algn="tl">
                    <a:srgbClr val="000000">
                      <a:alpha val="43137"/>
                    </a:srgbClr>
                  </a:outerShdw>
                </a:effectLst>
              </a:rPr>
              <a:t>vượn</a:t>
            </a:r>
            <a:endParaRPr lang="en-US" sz="2400" b="1" dirty="0">
              <a:effectLst>
                <a:outerShdw blurRad="38100" dist="38100" dir="2700000" algn="tl">
                  <a:srgbClr val="000000">
                    <a:alpha val="43137"/>
                  </a:srgbClr>
                </a:outerShdw>
              </a:effectLst>
            </a:endParaRPr>
          </a:p>
        </p:txBody>
      </p:sp>
      <p:sp>
        <p:nvSpPr>
          <p:cNvPr id="8198" name="TextBox 2"/>
          <p:cNvSpPr txBox="1">
            <a:spLocks noChangeArrowheads="1"/>
          </p:cNvSpPr>
          <p:nvPr/>
        </p:nvSpPr>
        <p:spPr bwMode="auto">
          <a:xfrm>
            <a:off x="1295400" y="1828800"/>
            <a:ext cx="1524000" cy="369888"/>
          </a:xfrm>
          <a:prstGeom prst="rect">
            <a:avLst/>
          </a:prstGeom>
          <a:noFill/>
          <a:ln w="9525">
            <a:noFill/>
            <a:miter lim="800000"/>
            <a:headEnd/>
            <a:tailEnd/>
          </a:ln>
        </p:spPr>
        <p:txBody>
          <a:bodyPr>
            <a:spAutoFit/>
          </a:bodyPr>
          <a:lstStyle/>
          <a:p>
            <a:r>
              <a:rPr lang="en-US" altLang="en-US" b="1"/>
              <a:t>Luyện đọc</a:t>
            </a:r>
          </a:p>
        </p:txBody>
      </p:sp>
      <p:sp>
        <p:nvSpPr>
          <p:cNvPr id="8199" name="TextBox 12"/>
          <p:cNvSpPr txBox="1">
            <a:spLocks noChangeArrowheads="1"/>
          </p:cNvSpPr>
          <p:nvPr/>
        </p:nvSpPr>
        <p:spPr bwMode="auto">
          <a:xfrm>
            <a:off x="5486400" y="1828800"/>
            <a:ext cx="1676400" cy="369888"/>
          </a:xfrm>
          <a:prstGeom prst="rect">
            <a:avLst/>
          </a:prstGeom>
          <a:noFill/>
          <a:ln w="9525">
            <a:noFill/>
            <a:miter lim="800000"/>
            <a:headEnd/>
            <a:tailEnd/>
          </a:ln>
        </p:spPr>
        <p:txBody>
          <a:bodyPr>
            <a:spAutoFit/>
          </a:bodyPr>
          <a:lstStyle/>
          <a:p>
            <a:r>
              <a:rPr lang="en-US" altLang="en-US" b="1"/>
              <a:t>Tìm hiểu bài</a:t>
            </a:r>
          </a:p>
        </p:txBody>
      </p:sp>
      <p:cxnSp>
        <p:nvCxnSpPr>
          <p:cNvPr id="5" name="Straight Connector 4"/>
          <p:cNvCxnSpPr/>
          <p:nvPr/>
        </p:nvCxnSpPr>
        <p:spPr>
          <a:xfrm>
            <a:off x="2667000" y="2133600"/>
            <a:ext cx="2743200"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2133600"/>
            <a:ext cx="0" cy="441960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8202" name="Text Box 10"/>
          <p:cNvSpPr txBox="1">
            <a:spLocks noChangeArrowheads="1"/>
          </p:cNvSpPr>
          <p:nvPr/>
        </p:nvSpPr>
        <p:spPr bwMode="auto">
          <a:xfrm>
            <a:off x="1066800" y="2438400"/>
            <a:ext cx="1752600" cy="369888"/>
          </a:xfrm>
          <a:prstGeom prst="rect">
            <a:avLst/>
          </a:prstGeom>
          <a:noFill/>
          <a:ln w="9525">
            <a:noFill/>
            <a:miter lim="800000"/>
            <a:headEnd/>
            <a:tailEnd/>
          </a:ln>
          <a:effectLst/>
        </p:spPr>
        <p:txBody>
          <a:bodyPr>
            <a:spAutoFit/>
          </a:bodyPr>
          <a:lstStyle/>
          <a:p>
            <a:r>
              <a:rPr lang="en-US" altLang="en-US" b="1" i="1">
                <a:solidFill>
                  <a:srgbClr val="000099"/>
                </a:solidFill>
                <a:latin typeface="Times New Roman" pitchFamily="18" charset="0"/>
                <a:cs typeface="Times New Roman" pitchFamily="18" charset="0"/>
              </a:rPr>
              <a:t>- vắt sữa</a:t>
            </a:r>
          </a:p>
        </p:txBody>
      </p:sp>
      <p:sp>
        <p:nvSpPr>
          <p:cNvPr id="8203" name="Text Box 11"/>
          <p:cNvSpPr txBox="1">
            <a:spLocks noChangeArrowheads="1"/>
          </p:cNvSpPr>
          <p:nvPr/>
        </p:nvSpPr>
        <p:spPr bwMode="auto">
          <a:xfrm>
            <a:off x="1066800" y="2743200"/>
            <a:ext cx="2514600" cy="369888"/>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giật phắt</a:t>
            </a:r>
          </a:p>
        </p:txBody>
      </p:sp>
      <p:sp>
        <p:nvSpPr>
          <p:cNvPr id="8204" name="Text Box 12"/>
          <p:cNvSpPr txBox="1">
            <a:spLocks noChangeArrowheads="1"/>
          </p:cNvSpPr>
          <p:nvPr/>
        </p:nvSpPr>
        <p:spPr bwMode="auto">
          <a:xfrm>
            <a:off x="1066800" y="3048000"/>
            <a:ext cx="2362200" cy="369888"/>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nước mắt</a:t>
            </a:r>
          </a:p>
        </p:txBody>
      </p:sp>
      <p:sp>
        <p:nvSpPr>
          <p:cNvPr id="8205" name="Text Box 26"/>
          <p:cNvSpPr txBox="1">
            <a:spLocks noChangeArrowheads="1"/>
          </p:cNvSpPr>
          <p:nvPr/>
        </p:nvSpPr>
        <p:spPr bwMode="auto">
          <a:xfrm>
            <a:off x="1066800" y="2133600"/>
            <a:ext cx="1333500" cy="369888"/>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săn bắn</a:t>
            </a:r>
          </a:p>
        </p:txBody>
      </p:sp>
      <p:sp>
        <p:nvSpPr>
          <p:cNvPr id="8206" name="Text Box 13">
            <a:hlinkClick r:id="rId2" action="ppaction://hlinksldjump"/>
          </p:cNvPr>
          <p:cNvSpPr txBox="1">
            <a:spLocks noChangeArrowheads="1"/>
          </p:cNvSpPr>
          <p:nvPr/>
        </p:nvSpPr>
        <p:spPr bwMode="auto">
          <a:xfrm>
            <a:off x="4495800" y="2209800"/>
            <a:ext cx="1066800" cy="369888"/>
          </a:xfrm>
          <a:prstGeom prst="rect">
            <a:avLst/>
          </a:prstGeom>
          <a:noFill/>
          <a:ln w="9525">
            <a:noFill/>
            <a:miter lim="800000"/>
            <a:headEnd/>
            <a:tailEnd/>
          </a:ln>
          <a:effectLst/>
        </p:spPr>
        <p:txBody>
          <a:bodyPr>
            <a:spAutoFit/>
          </a:bodyPr>
          <a:lstStyle/>
          <a:p>
            <a:r>
              <a:rPr lang="en-US" altLang="en-US" b="1" i="1">
                <a:solidFill>
                  <a:srgbClr val="990000"/>
                </a:solidFill>
                <a:latin typeface="Times New Roman" pitchFamily="18" charset="0"/>
                <a:cs typeface="Times New Roman" pitchFamily="18" charset="0"/>
              </a:rPr>
              <a:t>- tận số </a:t>
            </a:r>
          </a:p>
        </p:txBody>
      </p:sp>
      <p:sp>
        <p:nvSpPr>
          <p:cNvPr id="8207" name="Text Box 14">
            <a:hlinkClick r:id="rId3" action="ppaction://hlinksldjump"/>
          </p:cNvPr>
          <p:cNvSpPr txBox="1">
            <a:spLocks noChangeArrowheads="1"/>
          </p:cNvSpPr>
          <p:nvPr/>
        </p:nvSpPr>
        <p:spPr bwMode="auto">
          <a:xfrm>
            <a:off x="4495800" y="2514600"/>
            <a:ext cx="1066800" cy="369888"/>
          </a:xfrm>
          <a:prstGeom prst="rect">
            <a:avLst/>
          </a:prstGeom>
          <a:noFill/>
          <a:ln w="9525">
            <a:noFill/>
            <a:miter lim="800000"/>
            <a:headEnd/>
            <a:tailEnd/>
          </a:ln>
          <a:effectLst/>
        </p:spPr>
        <p:txBody>
          <a:bodyPr>
            <a:spAutoFit/>
          </a:bodyPr>
          <a:lstStyle/>
          <a:p>
            <a:r>
              <a:rPr lang="en-US" altLang="en-US" b="1" i="1">
                <a:solidFill>
                  <a:srgbClr val="990000"/>
                </a:solidFill>
                <a:latin typeface="Times New Roman" pitchFamily="18" charset="0"/>
                <a:cs typeface="Times New Roman" pitchFamily="18" charset="0"/>
              </a:rPr>
              <a:t>- nỏ</a:t>
            </a:r>
          </a:p>
        </p:txBody>
      </p:sp>
      <p:sp>
        <p:nvSpPr>
          <p:cNvPr id="8208" name="Text Box 16">
            <a:hlinkClick r:id="rId2" action="ppaction://hlinksldjump"/>
          </p:cNvPr>
          <p:cNvSpPr txBox="1">
            <a:spLocks noChangeArrowheads="1"/>
          </p:cNvSpPr>
          <p:nvPr/>
        </p:nvSpPr>
        <p:spPr bwMode="auto">
          <a:xfrm>
            <a:off x="4495800" y="2819400"/>
            <a:ext cx="1524000" cy="369888"/>
          </a:xfrm>
          <a:prstGeom prst="rect">
            <a:avLst/>
          </a:prstGeom>
          <a:noFill/>
          <a:ln w="9525">
            <a:noFill/>
            <a:miter lim="800000"/>
            <a:headEnd/>
            <a:tailEnd/>
          </a:ln>
          <a:effectLst/>
        </p:spPr>
        <p:txBody>
          <a:bodyPr>
            <a:spAutoFit/>
          </a:bodyPr>
          <a:lstStyle/>
          <a:p>
            <a:r>
              <a:rPr lang="en-US" altLang="en-US" b="1" i="1">
                <a:solidFill>
                  <a:srgbClr val="990000"/>
                </a:solidFill>
                <a:latin typeface="Times New Roman" pitchFamily="18" charset="0"/>
                <a:cs typeface="Times New Roman" pitchFamily="18" charset="0"/>
              </a:rPr>
              <a:t>- bùi nhùi</a:t>
            </a:r>
          </a:p>
        </p:txBody>
      </p:sp>
      <p:sp>
        <p:nvSpPr>
          <p:cNvPr id="8209" name="Text Box 12"/>
          <p:cNvSpPr txBox="1">
            <a:spLocks noChangeArrowheads="1"/>
          </p:cNvSpPr>
          <p:nvPr/>
        </p:nvSpPr>
        <p:spPr bwMode="auto">
          <a:xfrm>
            <a:off x="1066800" y="3363913"/>
            <a:ext cx="2362200" cy="369887"/>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cắn môi</a:t>
            </a:r>
          </a:p>
        </p:txBody>
      </p:sp>
      <p:sp>
        <p:nvSpPr>
          <p:cNvPr id="4" name="TextBox 3"/>
          <p:cNvSpPr txBox="1"/>
          <p:nvPr/>
        </p:nvSpPr>
        <p:spPr>
          <a:xfrm>
            <a:off x="76200" y="3733800"/>
            <a:ext cx="3886200" cy="1477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n-US" dirty="0"/>
              <a:t>      </a:t>
            </a:r>
            <a:r>
              <a:rPr lang="en-US" dirty="0" err="1"/>
              <a:t>Một</a:t>
            </a:r>
            <a:r>
              <a:rPr lang="en-US" dirty="0"/>
              <a:t> </a:t>
            </a:r>
            <a:r>
              <a:rPr lang="en-US" dirty="0" err="1"/>
              <a:t>hôm</a:t>
            </a:r>
            <a:r>
              <a:rPr lang="en-US" dirty="0"/>
              <a:t>, </a:t>
            </a:r>
            <a:r>
              <a:rPr lang="en-US" dirty="0" err="1"/>
              <a:t>người</a:t>
            </a:r>
            <a:r>
              <a:rPr lang="en-US" dirty="0"/>
              <a:t> </a:t>
            </a:r>
            <a:r>
              <a:rPr lang="en-US" dirty="0" err="1"/>
              <a:t>đi</a:t>
            </a:r>
            <a:r>
              <a:rPr lang="en-US" dirty="0"/>
              <a:t> </a:t>
            </a:r>
            <a:r>
              <a:rPr lang="en-US" dirty="0" err="1"/>
              <a:t>săn</a:t>
            </a:r>
            <a:r>
              <a:rPr lang="en-US" dirty="0"/>
              <a:t> </a:t>
            </a:r>
            <a:r>
              <a:rPr lang="en-US" dirty="0" err="1"/>
              <a:t>xách</a:t>
            </a:r>
            <a:r>
              <a:rPr lang="en-US" dirty="0"/>
              <a:t> </a:t>
            </a:r>
            <a:r>
              <a:rPr lang="en-US" dirty="0" err="1"/>
              <a:t>nỏ</a:t>
            </a:r>
            <a:r>
              <a:rPr lang="en-US" dirty="0"/>
              <a:t> </a:t>
            </a:r>
            <a:r>
              <a:rPr lang="en-US" dirty="0" err="1"/>
              <a:t>vào</a:t>
            </a:r>
            <a:r>
              <a:rPr lang="en-US" dirty="0"/>
              <a:t> </a:t>
            </a:r>
            <a:r>
              <a:rPr lang="en-US" dirty="0" err="1"/>
              <a:t>rừng</a:t>
            </a:r>
            <a:r>
              <a:rPr lang="en-US" dirty="0"/>
              <a:t>. </a:t>
            </a:r>
            <a:r>
              <a:rPr lang="en-US" dirty="0" err="1"/>
              <a:t>Bác</a:t>
            </a:r>
            <a:r>
              <a:rPr lang="en-US" dirty="0"/>
              <a:t> </a:t>
            </a:r>
            <a:r>
              <a:rPr lang="en-US" dirty="0" err="1"/>
              <a:t>thấy</a:t>
            </a:r>
            <a:r>
              <a:rPr lang="en-US" dirty="0"/>
              <a:t> </a:t>
            </a:r>
            <a:r>
              <a:rPr lang="en-US" dirty="0" err="1"/>
              <a:t>một</a:t>
            </a:r>
            <a:r>
              <a:rPr lang="en-US" dirty="0"/>
              <a:t> con </a:t>
            </a:r>
            <a:r>
              <a:rPr lang="en-US" dirty="0" err="1"/>
              <a:t>vượn</a:t>
            </a:r>
            <a:r>
              <a:rPr lang="en-US" dirty="0"/>
              <a:t> </a:t>
            </a:r>
            <a:r>
              <a:rPr lang="en-US" dirty="0" err="1"/>
              <a:t>lông</a:t>
            </a:r>
            <a:r>
              <a:rPr lang="en-US" dirty="0"/>
              <a:t> </a:t>
            </a:r>
            <a:r>
              <a:rPr lang="en-US" dirty="0" err="1"/>
              <a:t>xám</a:t>
            </a:r>
            <a:r>
              <a:rPr lang="en-US" dirty="0"/>
              <a:t> </a:t>
            </a:r>
            <a:r>
              <a:rPr lang="en-US" dirty="0" err="1"/>
              <a:t>đang</a:t>
            </a:r>
            <a:r>
              <a:rPr lang="en-US" dirty="0"/>
              <a:t> </a:t>
            </a:r>
            <a:r>
              <a:rPr lang="en-US" dirty="0" err="1"/>
              <a:t>ngồi</a:t>
            </a:r>
            <a:r>
              <a:rPr lang="en-US" dirty="0"/>
              <a:t> </a:t>
            </a:r>
            <a:r>
              <a:rPr lang="en-US" dirty="0" err="1"/>
              <a:t>ôm</a:t>
            </a:r>
            <a:r>
              <a:rPr lang="en-US" dirty="0"/>
              <a:t> con </a:t>
            </a:r>
            <a:r>
              <a:rPr lang="en-US" dirty="0" err="1"/>
              <a:t>trên</a:t>
            </a:r>
            <a:r>
              <a:rPr lang="en-US" dirty="0"/>
              <a:t> </a:t>
            </a:r>
            <a:r>
              <a:rPr lang="en-US" dirty="0" err="1"/>
              <a:t>tảng</a:t>
            </a:r>
            <a:r>
              <a:rPr lang="en-US" dirty="0"/>
              <a:t> </a:t>
            </a:r>
            <a:r>
              <a:rPr lang="en-US" dirty="0" err="1"/>
              <a:t>đá</a:t>
            </a:r>
            <a:r>
              <a:rPr lang="en-US" dirty="0"/>
              <a:t>. </a:t>
            </a:r>
            <a:r>
              <a:rPr lang="en-US" dirty="0" err="1"/>
              <a:t>Bác</a:t>
            </a:r>
            <a:r>
              <a:rPr lang="en-US" dirty="0"/>
              <a:t> </a:t>
            </a:r>
            <a:r>
              <a:rPr lang="en-US" dirty="0" err="1"/>
              <a:t>nhẹ</a:t>
            </a:r>
            <a:r>
              <a:rPr lang="en-US" dirty="0"/>
              <a:t> </a:t>
            </a:r>
            <a:r>
              <a:rPr lang="en-US" dirty="0" err="1"/>
              <a:t>nhàng</a:t>
            </a:r>
            <a:r>
              <a:rPr lang="en-US" dirty="0"/>
              <a:t> </a:t>
            </a:r>
            <a:r>
              <a:rPr lang="en-US" dirty="0" err="1"/>
              <a:t>rút</a:t>
            </a:r>
            <a:r>
              <a:rPr lang="en-US" dirty="0"/>
              <a:t> </a:t>
            </a:r>
            <a:r>
              <a:rPr lang="en-US" dirty="0" err="1"/>
              <a:t>mũi</a:t>
            </a:r>
            <a:r>
              <a:rPr lang="en-US" dirty="0"/>
              <a:t> </a:t>
            </a:r>
            <a:r>
              <a:rPr lang="en-US" dirty="0" err="1"/>
              <a:t>tên</a:t>
            </a:r>
            <a:r>
              <a:rPr lang="en-US" dirty="0"/>
              <a:t> </a:t>
            </a:r>
            <a:r>
              <a:rPr lang="en-US" dirty="0" err="1"/>
              <a:t>bắn</a:t>
            </a:r>
            <a:r>
              <a:rPr lang="en-US" dirty="0"/>
              <a:t> </a:t>
            </a:r>
            <a:r>
              <a:rPr lang="en-US" dirty="0" err="1"/>
              <a:t>trúng</a:t>
            </a:r>
            <a:r>
              <a:rPr lang="en-US" dirty="0"/>
              <a:t> </a:t>
            </a:r>
            <a:r>
              <a:rPr lang="en-US" dirty="0" err="1"/>
              <a:t>vượn</a:t>
            </a:r>
            <a:r>
              <a:rPr lang="en-US" dirty="0"/>
              <a:t> </a:t>
            </a:r>
            <a:r>
              <a:rPr lang="en-US" dirty="0" err="1"/>
              <a:t>mẹ</a:t>
            </a:r>
            <a:r>
              <a:rPr lang="en-US" dirty="0"/>
              <a:t>.</a:t>
            </a:r>
          </a:p>
        </p:txBody>
      </p:sp>
      <p:cxnSp>
        <p:nvCxnSpPr>
          <p:cNvPr id="8" name="Straight Connector 7"/>
          <p:cNvCxnSpPr/>
          <p:nvPr/>
        </p:nvCxnSpPr>
        <p:spPr>
          <a:xfrm flipH="1">
            <a:off x="1219200" y="4343400"/>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886200" y="4648200"/>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09800" y="4953000"/>
            <a:ext cx="76200" cy="258763"/>
          </a:xfrm>
          <a:prstGeom prst="line">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6200" y="5303838"/>
            <a:ext cx="3886200" cy="120173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n-US" dirty="0"/>
              <a:t>      </a:t>
            </a:r>
            <a:r>
              <a:rPr lang="en-US" dirty="0" err="1"/>
              <a:t>Vượn</a:t>
            </a:r>
            <a:r>
              <a:rPr lang="en-US" dirty="0"/>
              <a:t> </a:t>
            </a:r>
            <a:r>
              <a:rPr lang="en-US" dirty="0" err="1"/>
              <a:t>mẹ</a:t>
            </a:r>
            <a:r>
              <a:rPr lang="en-US" dirty="0"/>
              <a:t> </a:t>
            </a:r>
            <a:r>
              <a:rPr lang="en-US" dirty="0" err="1"/>
              <a:t>giật</a:t>
            </a:r>
            <a:r>
              <a:rPr lang="en-US" dirty="0"/>
              <a:t> </a:t>
            </a:r>
            <a:r>
              <a:rPr lang="en-US" dirty="0" err="1"/>
              <a:t>mình</a:t>
            </a:r>
            <a:r>
              <a:rPr lang="en-US" dirty="0"/>
              <a:t>, </a:t>
            </a:r>
            <a:r>
              <a:rPr lang="en-US" dirty="0" err="1"/>
              <a:t>hết</a:t>
            </a:r>
            <a:r>
              <a:rPr lang="en-US" dirty="0"/>
              <a:t> </a:t>
            </a:r>
            <a:r>
              <a:rPr lang="en-US" dirty="0" err="1"/>
              <a:t>nhìn</a:t>
            </a:r>
            <a:r>
              <a:rPr lang="en-US" dirty="0"/>
              <a:t> </a:t>
            </a:r>
            <a:r>
              <a:rPr lang="en-US" dirty="0" err="1"/>
              <a:t>mũi</a:t>
            </a:r>
            <a:r>
              <a:rPr lang="en-US" dirty="0"/>
              <a:t> </a:t>
            </a:r>
            <a:r>
              <a:rPr lang="en-US" dirty="0" err="1"/>
              <a:t>tên</a:t>
            </a:r>
            <a:r>
              <a:rPr lang="en-US" dirty="0"/>
              <a:t> </a:t>
            </a:r>
            <a:r>
              <a:rPr lang="en-US" dirty="0" err="1"/>
              <a:t>lại</a:t>
            </a:r>
            <a:r>
              <a:rPr lang="en-US" dirty="0"/>
              <a:t> </a:t>
            </a:r>
            <a:r>
              <a:rPr lang="en-US" dirty="0" err="1"/>
              <a:t>nhìn</a:t>
            </a:r>
            <a:r>
              <a:rPr lang="en-US" dirty="0"/>
              <a:t> </a:t>
            </a:r>
            <a:r>
              <a:rPr lang="en-US" dirty="0" err="1"/>
              <a:t>về</a:t>
            </a:r>
            <a:r>
              <a:rPr lang="en-US" dirty="0"/>
              <a:t> </a:t>
            </a:r>
            <a:r>
              <a:rPr lang="en-US" dirty="0" err="1"/>
              <a:t>phía</a:t>
            </a:r>
            <a:r>
              <a:rPr lang="en-US" dirty="0"/>
              <a:t> </a:t>
            </a:r>
            <a:r>
              <a:rPr lang="en-US" dirty="0" err="1"/>
              <a:t>người</a:t>
            </a:r>
            <a:r>
              <a:rPr lang="en-US" dirty="0"/>
              <a:t> </a:t>
            </a:r>
            <a:r>
              <a:rPr lang="en-US" dirty="0" err="1"/>
              <a:t>đi</a:t>
            </a:r>
            <a:r>
              <a:rPr lang="en-US" dirty="0"/>
              <a:t> </a:t>
            </a:r>
            <a:r>
              <a:rPr lang="en-US" dirty="0" err="1"/>
              <a:t>săn</a:t>
            </a:r>
            <a:r>
              <a:rPr lang="en-US" dirty="0"/>
              <a:t> </a:t>
            </a:r>
            <a:r>
              <a:rPr lang="en-US" dirty="0" err="1"/>
              <a:t>bằng</a:t>
            </a:r>
            <a:r>
              <a:rPr lang="en-US" dirty="0"/>
              <a:t> </a:t>
            </a:r>
            <a:r>
              <a:rPr lang="en-US" dirty="0" err="1"/>
              <a:t>đôi</a:t>
            </a:r>
            <a:r>
              <a:rPr lang="en-US" dirty="0"/>
              <a:t> </a:t>
            </a:r>
            <a:r>
              <a:rPr lang="en-US" dirty="0" err="1"/>
              <a:t>mắt</a:t>
            </a:r>
            <a:r>
              <a:rPr lang="en-US" dirty="0"/>
              <a:t> </a:t>
            </a:r>
            <a:r>
              <a:rPr lang="en-US" dirty="0" err="1"/>
              <a:t>căm</a:t>
            </a:r>
            <a:r>
              <a:rPr lang="en-US" dirty="0"/>
              <a:t> </a:t>
            </a:r>
            <a:r>
              <a:rPr lang="en-US" dirty="0" err="1"/>
              <a:t>giận</a:t>
            </a:r>
            <a:r>
              <a:rPr lang="en-US" dirty="0"/>
              <a:t>. </a:t>
            </a:r>
            <a:r>
              <a:rPr lang="en-US" dirty="0" err="1"/>
              <a:t>Máu</a:t>
            </a:r>
            <a:r>
              <a:rPr lang="en-US" dirty="0"/>
              <a:t> ở </a:t>
            </a:r>
            <a:r>
              <a:rPr lang="en-US" dirty="0" err="1"/>
              <a:t>vết</a:t>
            </a:r>
            <a:r>
              <a:rPr lang="en-US" dirty="0"/>
              <a:t> </a:t>
            </a:r>
            <a:r>
              <a:rPr lang="en-US" dirty="0" err="1"/>
              <a:t>thương</a:t>
            </a:r>
            <a:r>
              <a:rPr lang="en-US" dirty="0"/>
              <a:t> </a:t>
            </a:r>
            <a:r>
              <a:rPr lang="en-US" dirty="0" err="1"/>
              <a:t>rỉ</a:t>
            </a:r>
            <a:r>
              <a:rPr lang="en-US" dirty="0"/>
              <a:t> </a:t>
            </a:r>
            <a:r>
              <a:rPr lang="en-US" dirty="0" err="1"/>
              <a:t>ra</a:t>
            </a:r>
            <a:r>
              <a:rPr lang="en-US" dirty="0"/>
              <a:t>  </a:t>
            </a:r>
            <a:r>
              <a:rPr lang="en-US" dirty="0" err="1"/>
              <a:t>loang</a:t>
            </a:r>
            <a:r>
              <a:rPr lang="en-US" dirty="0"/>
              <a:t> </a:t>
            </a:r>
            <a:r>
              <a:rPr lang="en-US" dirty="0" err="1"/>
              <a:t>khắp</a:t>
            </a:r>
            <a:r>
              <a:rPr lang="en-US" dirty="0"/>
              <a:t> </a:t>
            </a:r>
            <a:r>
              <a:rPr lang="en-US" dirty="0" err="1"/>
              <a:t>ngực</a:t>
            </a:r>
            <a:r>
              <a:rPr lang="en-US" dirty="0"/>
              <a:t>.</a:t>
            </a:r>
          </a:p>
        </p:txBody>
      </p:sp>
      <p:cxnSp>
        <p:nvCxnSpPr>
          <p:cNvPr id="32" name="Straight Connector 31"/>
          <p:cNvCxnSpPr/>
          <p:nvPr/>
        </p:nvCxnSpPr>
        <p:spPr>
          <a:xfrm flipH="1">
            <a:off x="990600" y="5614988"/>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746250" y="6200775"/>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3657600" y="6242050"/>
            <a:ext cx="76200" cy="258763"/>
          </a:xfrm>
          <a:prstGeom prst="line">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AutoShape 5"/>
          <p:cNvSpPr>
            <a:spLocks noChangeArrowheads="1"/>
          </p:cNvSpPr>
          <p:nvPr/>
        </p:nvSpPr>
        <p:spPr bwMode="auto">
          <a:xfrm>
            <a:off x="4191000" y="3352800"/>
            <a:ext cx="4876800" cy="990600"/>
          </a:xfrm>
          <a:prstGeom prst="flowChartAlternateProcess">
            <a:avLst/>
          </a:prstGeom>
          <a:solidFill>
            <a:schemeClr val="bg1"/>
          </a:solidFill>
          <a:ln w="28575">
            <a:solidFill>
              <a:srgbClr val="990000"/>
            </a:solidFill>
            <a:miter lim="800000"/>
            <a:headEnd/>
            <a:tailEnd/>
          </a:ln>
          <a:effectLst/>
        </p:spPr>
        <p:txBody>
          <a:bodyPr wrap="none" anchor="ctr"/>
          <a:lstStyle/>
          <a:p>
            <a:pPr marL="342900" indent="-342900">
              <a:buFontTx/>
              <a:buAutoNum type="arabicParenR"/>
            </a:pPr>
            <a:r>
              <a:rPr lang="en-US" altLang="en-US" sz="2000" b="1" i="1">
                <a:solidFill>
                  <a:srgbClr val="000099"/>
                </a:solidFill>
                <a:latin typeface="Times New Roman" pitchFamily="18" charset="0"/>
                <a:cs typeface="Times New Roman" pitchFamily="18" charset="0"/>
              </a:rPr>
              <a:t>Chi tiết nào nói lên tài săn bắn của bác</a:t>
            </a:r>
          </a:p>
          <a:p>
            <a:pPr marL="342900" indent="-342900"/>
            <a:r>
              <a:rPr lang="en-US" altLang="en-US" sz="2000" b="1" i="1">
                <a:solidFill>
                  <a:srgbClr val="000099"/>
                </a:solidFill>
                <a:latin typeface="Times New Roman" pitchFamily="18" charset="0"/>
                <a:cs typeface="Times New Roman" pitchFamily="18" charset="0"/>
              </a:rPr>
              <a:t> thợ săn ?</a:t>
            </a:r>
          </a:p>
        </p:txBody>
      </p:sp>
      <p:pic>
        <p:nvPicPr>
          <p:cNvPr id="35" name="Picture 11" descr="Minh hoa cau chuyen Nguoi di san va con vuon(2)"/>
          <p:cNvPicPr>
            <a:picLocks noChangeAspect="1" noChangeArrowheads="1"/>
          </p:cNvPicPr>
          <p:nvPr/>
        </p:nvPicPr>
        <p:blipFill>
          <a:blip r:embed="rId4"/>
          <a:srcRect l="668" r="53168" b="54503"/>
          <a:stretch>
            <a:fillRect/>
          </a:stretch>
        </p:blipFill>
        <p:spPr bwMode="auto">
          <a:xfrm>
            <a:off x="76200" y="2209800"/>
            <a:ext cx="3886200" cy="4419600"/>
          </a:xfrm>
          <a:prstGeom prst="rect">
            <a:avLst/>
          </a:prstGeom>
          <a:noFill/>
          <a:ln w="28575">
            <a:solidFill>
              <a:srgbClr val="FF0000"/>
            </a:solidFill>
            <a:miter lim="800000"/>
            <a:headEnd/>
            <a:tailEnd/>
          </a:ln>
        </p:spPr>
      </p:pic>
      <p:sp>
        <p:nvSpPr>
          <p:cNvPr id="36" name="AutoShape 6"/>
          <p:cNvSpPr>
            <a:spLocks noChangeArrowheads="1"/>
          </p:cNvSpPr>
          <p:nvPr/>
        </p:nvSpPr>
        <p:spPr bwMode="auto">
          <a:xfrm>
            <a:off x="4191000" y="4495800"/>
            <a:ext cx="4876800" cy="1600200"/>
          </a:xfrm>
          <a:prstGeom prst="flowChartAlternateProcess">
            <a:avLst/>
          </a:prstGeom>
          <a:solidFill>
            <a:schemeClr val="bg1"/>
          </a:solidFill>
          <a:ln w="28575">
            <a:solidFill>
              <a:srgbClr val="000099"/>
            </a:solidFill>
            <a:miter lim="800000"/>
            <a:headEnd/>
            <a:tailEnd/>
          </a:ln>
          <a:effectLst/>
        </p:spPr>
        <p:txBody>
          <a:bodyPr wrap="none" anchor="ctr"/>
          <a:lstStyle/>
          <a:p>
            <a:r>
              <a:rPr lang="en-US" altLang="en-US" sz="2800" b="1" i="1">
                <a:solidFill>
                  <a:srgbClr val="000000"/>
                </a:solidFill>
                <a:latin typeface="Times New Roman" pitchFamily="18" charset="0"/>
                <a:cs typeface="Times New Roman" pitchFamily="18" charset="0"/>
              </a:rPr>
              <a:t> </a:t>
            </a:r>
            <a:r>
              <a:rPr lang="en-US" altLang="en-US" sz="3200" b="1" i="1">
                <a:solidFill>
                  <a:srgbClr val="990000"/>
                </a:solidFill>
                <a:latin typeface="Times New Roman" pitchFamily="18" charset="0"/>
                <a:cs typeface="Times New Roman" pitchFamily="18" charset="0"/>
              </a:rPr>
              <a:t>-</a:t>
            </a:r>
            <a:r>
              <a:rPr lang="en-US" altLang="en-US" sz="2000" b="1" i="1">
                <a:solidFill>
                  <a:srgbClr val="990000"/>
                </a:solidFill>
                <a:latin typeface="Times New Roman" pitchFamily="18" charset="0"/>
                <a:cs typeface="Times New Roman" pitchFamily="18" charset="0"/>
              </a:rPr>
              <a:t>Nếu con thú rừng nào không may gặp bác</a:t>
            </a:r>
          </a:p>
          <a:p>
            <a:r>
              <a:rPr lang="en-US" altLang="en-US" sz="2000" b="1" i="1">
                <a:solidFill>
                  <a:srgbClr val="990000"/>
                </a:solidFill>
                <a:latin typeface="Times New Roman" pitchFamily="18" charset="0"/>
                <a:cs typeface="Times New Roman" pitchFamily="18" charset="0"/>
              </a:rPr>
              <a:t> ta thì hôm ấy coi như tận số.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randombar(horizontal)">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7"/>
          <p:cNvSpPr txBox="1">
            <a:spLocks noChangeArrowheads="1"/>
          </p:cNvSpPr>
          <p:nvPr/>
        </p:nvSpPr>
        <p:spPr bwMode="auto">
          <a:xfrm>
            <a:off x="5105400" y="1001713"/>
            <a:ext cx="2133600" cy="369887"/>
          </a:xfrm>
          <a:prstGeom prst="rect">
            <a:avLst/>
          </a:prstGeom>
          <a:noFill/>
          <a:ln w="9525">
            <a:noFill/>
            <a:miter lim="800000"/>
            <a:headEnd/>
            <a:tailEnd/>
          </a:ln>
          <a:effectLst/>
        </p:spPr>
        <p:txBody>
          <a:bodyPr>
            <a:spAutoFit/>
          </a:bodyPr>
          <a:lstStyle/>
          <a:p>
            <a:r>
              <a:rPr lang="en-US" altLang="en-US" b="1" i="1">
                <a:solidFill>
                  <a:srgbClr val="000099"/>
                </a:solidFill>
                <a:latin typeface="Times New Roman" pitchFamily="18" charset="0"/>
              </a:rPr>
              <a:t>Theo Lép Tôn-xtôi</a:t>
            </a:r>
          </a:p>
        </p:txBody>
      </p:sp>
      <p:grpSp>
        <p:nvGrpSpPr>
          <p:cNvPr id="9219" name="Group 9"/>
          <p:cNvGrpSpPr>
            <a:grpSpLocks/>
          </p:cNvGrpSpPr>
          <p:nvPr/>
        </p:nvGrpSpPr>
        <p:grpSpPr bwMode="auto">
          <a:xfrm>
            <a:off x="0" y="0"/>
            <a:ext cx="9144000" cy="842963"/>
            <a:chOff x="0" y="0"/>
            <a:chExt cx="9144000" cy="842665"/>
          </a:xfrm>
        </p:grpSpPr>
        <p:sp>
          <p:nvSpPr>
            <p:cNvPr id="11" name="Round Same Side Corner Rectangle 10"/>
            <p:cNvSpPr/>
            <p:nvPr/>
          </p:nvSpPr>
          <p:spPr>
            <a:xfrm>
              <a:off x="0" y="0"/>
              <a:ext cx="9144000" cy="457038"/>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endParaRPr lang="en-US" altLang="en-US" sz="2000" b="1" dirty="0" smtClean="0">
                <a:solidFill>
                  <a:srgbClr val="FFFFFF"/>
                </a:solidFill>
                <a:latin typeface="Times New Roman" pitchFamily="18" charset="0"/>
                <a:cs typeface="Times New Roman" pitchFamily="18" charset="0"/>
              </a:endParaRPr>
            </a:p>
          </p:txBody>
        </p:sp>
        <p:sp>
          <p:nvSpPr>
            <p:cNvPr id="9246" name="Text Box 5"/>
            <p:cNvSpPr txBox="1">
              <a:spLocks noChangeArrowheads="1"/>
            </p:cNvSpPr>
            <p:nvPr/>
          </p:nvSpPr>
          <p:spPr bwMode="auto">
            <a:xfrm>
              <a:off x="3810000" y="381000"/>
              <a:ext cx="1676400" cy="461665"/>
            </a:xfrm>
            <a:prstGeom prst="rect">
              <a:avLst/>
            </a:prstGeom>
            <a:noFill/>
            <a:ln w="9525">
              <a:noFill/>
              <a:miter lim="800000"/>
              <a:headEnd/>
              <a:tailEnd/>
            </a:ln>
            <a:effectLst/>
          </p:spPr>
          <p:txBody>
            <a:bodyPr>
              <a:spAutoFit/>
            </a:bodyPr>
            <a:lstStyle/>
            <a:p>
              <a:pPr>
                <a:spcBef>
                  <a:spcPct val="50000"/>
                </a:spcBef>
              </a:pPr>
              <a:r>
                <a:rPr lang="en-US" altLang="en-US" sz="2400" b="1">
                  <a:solidFill>
                    <a:srgbClr val="000099"/>
                  </a:solidFill>
                  <a:latin typeface="Times New Roman" pitchFamily="18" charset="0"/>
                </a:rPr>
                <a:t>Tập đọc</a:t>
              </a:r>
            </a:p>
          </p:txBody>
        </p:sp>
      </p:grpSp>
      <p:sp>
        <p:nvSpPr>
          <p:cNvPr id="9220" name="AutoShape 8"/>
          <p:cNvSpPr>
            <a:spLocks noChangeArrowheads="1"/>
          </p:cNvSpPr>
          <p:nvPr/>
        </p:nvSpPr>
        <p:spPr bwMode="gray">
          <a:xfrm>
            <a:off x="76200" y="38100"/>
            <a:ext cx="990600" cy="3810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altLang="en-US" sz="1600" b="1" i="1">
                <a:solidFill>
                  <a:srgbClr val="000099"/>
                </a:solidFill>
                <a:latin typeface="Times New Roman" pitchFamily="18" charset="0"/>
              </a:rPr>
              <a:t>SGK/113</a:t>
            </a:r>
          </a:p>
        </p:txBody>
      </p:sp>
      <p:sp>
        <p:nvSpPr>
          <p:cNvPr id="2" name="TextBox 1"/>
          <p:cNvSpPr txBox="1"/>
          <p:nvPr/>
        </p:nvSpPr>
        <p:spPr>
          <a:xfrm>
            <a:off x="2590800" y="685800"/>
            <a:ext cx="4114800" cy="461963"/>
          </a:xfrm>
          <a:prstGeom prst="rect">
            <a:avLst/>
          </a:prstGeom>
          <a:noFill/>
        </p:spPr>
        <p:txBody>
          <a:bodyPr>
            <a:spAutoFit/>
          </a:bodyPr>
          <a:lstStyle/>
          <a:p>
            <a:pPr>
              <a:defRPr/>
            </a:pPr>
            <a:r>
              <a:rPr lang="en-US" sz="2400" b="1" dirty="0" err="1">
                <a:effectLst>
                  <a:outerShdw blurRad="38100" dist="38100" dir="2700000" algn="tl">
                    <a:srgbClr val="000000">
                      <a:alpha val="43137"/>
                    </a:srgbClr>
                  </a:outerShdw>
                </a:effectLst>
              </a:rPr>
              <a:t>Người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đi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săn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và</a:t>
            </a:r>
            <a:r>
              <a:rPr lang="en-US" sz="2400" b="1" dirty="0">
                <a:effectLst>
                  <a:outerShdw blurRad="38100" dist="38100" dir="2700000" algn="tl">
                    <a:srgbClr val="000000">
                      <a:alpha val="43137"/>
                    </a:srgbClr>
                  </a:outerShdw>
                </a:effectLst>
              </a:rPr>
              <a:t> con </a:t>
            </a:r>
            <a:r>
              <a:rPr lang="en-US" sz="2400" b="1" dirty="0" err="1">
                <a:effectLst>
                  <a:outerShdw blurRad="38100" dist="38100" dir="2700000" algn="tl">
                    <a:srgbClr val="000000">
                      <a:alpha val="43137"/>
                    </a:srgbClr>
                  </a:outerShdw>
                </a:effectLst>
              </a:rPr>
              <a:t>vượn</a:t>
            </a:r>
            <a:endParaRPr lang="en-US" sz="2400" b="1" dirty="0">
              <a:effectLst>
                <a:outerShdw blurRad="38100" dist="38100" dir="2700000" algn="tl">
                  <a:srgbClr val="000000">
                    <a:alpha val="43137"/>
                  </a:srgbClr>
                </a:outerShdw>
              </a:effectLst>
            </a:endParaRPr>
          </a:p>
        </p:txBody>
      </p:sp>
      <p:sp>
        <p:nvSpPr>
          <p:cNvPr id="9222" name="TextBox 2"/>
          <p:cNvSpPr txBox="1">
            <a:spLocks noChangeArrowheads="1"/>
          </p:cNvSpPr>
          <p:nvPr/>
        </p:nvSpPr>
        <p:spPr bwMode="auto">
          <a:xfrm>
            <a:off x="1295400" y="1828800"/>
            <a:ext cx="1524000" cy="369888"/>
          </a:xfrm>
          <a:prstGeom prst="rect">
            <a:avLst/>
          </a:prstGeom>
          <a:noFill/>
          <a:ln w="9525">
            <a:noFill/>
            <a:miter lim="800000"/>
            <a:headEnd/>
            <a:tailEnd/>
          </a:ln>
        </p:spPr>
        <p:txBody>
          <a:bodyPr>
            <a:spAutoFit/>
          </a:bodyPr>
          <a:lstStyle/>
          <a:p>
            <a:r>
              <a:rPr lang="en-US" altLang="en-US" b="1"/>
              <a:t>Luyện đọc</a:t>
            </a:r>
          </a:p>
        </p:txBody>
      </p:sp>
      <p:sp>
        <p:nvSpPr>
          <p:cNvPr id="9223" name="TextBox 12"/>
          <p:cNvSpPr txBox="1">
            <a:spLocks noChangeArrowheads="1"/>
          </p:cNvSpPr>
          <p:nvPr/>
        </p:nvSpPr>
        <p:spPr bwMode="auto">
          <a:xfrm>
            <a:off x="5486400" y="1828800"/>
            <a:ext cx="1676400" cy="369888"/>
          </a:xfrm>
          <a:prstGeom prst="rect">
            <a:avLst/>
          </a:prstGeom>
          <a:noFill/>
          <a:ln w="9525">
            <a:noFill/>
            <a:miter lim="800000"/>
            <a:headEnd/>
            <a:tailEnd/>
          </a:ln>
        </p:spPr>
        <p:txBody>
          <a:bodyPr>
            <a:spAutoFit/>
          </a:bodyPr>
          <a:lstStyle/>
          <a:p>
            <a:r>
              <a:rPr lang="en-US" altLang="en-US" b="1"/>
              <a:t>Tìm hiểu bài</a:t>
            </a:r>
          </a:p>
        </p:txBody>
      </p:sp>
      <p:cxnSp>
        <p:nvCxnSpPr>
          <p:cNvPr id="5" name="Straight Connector 4"/>
          <p:cNvCxnSpPr/>
          <p:nvPr/>
        </p:nvCxnSpPr>
        <p:spPr>
          <a:xfrm>
            <a:off x="2667000" y="2133600"/>
            <a:ext cx="2743200"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2133600"/>
            <a:ext cx="0" cy="441960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9226" name="Text Box 10"/>
          <p:cNvSpPr txBox="1">
            <a:spLocks noChangeArrowheads="1"/>
          </p:cNvSpPr>
          <p:nvPr/>
        </p:nvSpPr>
        <p:spPr bwMode="auto">
          <a:xfrm>
            <a:off x="1066800" y="2438400"/>
            <a:ext cx="1752600" cy="369888"/>
          </a:xfrm>
          <a:prstGeom prst="rect">
            <a:avLst/>
          </a:prstGeom>
          <a:noFill/>
          <a:ln w="9525">
            <a:noFill/>
            <a:miter lim="800000"/>
            <a:headEnd/>
            <a:tailEnd/>
          </a:ln>
          <a:effectLst/>
        </p:spPr>
        <p:txBody>
          <a:bodyPr>
            <a:spAutoFit/>
          </a:bodyPr>
          <a:lstStyle/>
          <a:p>
            <a:r>
              <a:rPr lang="en-US" altLang="en-US" b="1" i="1">
                <a:solidFill>
                  <a:srgbClr val="000099"/>
                </a:solidFill>
                <a:latin typeface="Times New Roman" pitchFamily="18" charset="0"/>
                <a:cs typeface="Times New Roman" pitchFamily="18" charset="0"/>
              </a:rPr>
              <a:t>- vắt sữa</a:t>
            </a:r>
          </a:p>
        </p:txBody>
      </p:sp>
      <p:sp>
        <p:nvSpPr>
          <p:cNvPr id="9227" name="Text Box 11"/>
          <p:cNvSpPr txBox="1">
            <a:spLocks noChangeArrowheads="1"/>
          </p:cNvSpPr>
          <p:nvPr/>
        </p:nvSpPr>
        <p:spPr bwMode="auto">
          <a:xfrm>
            <a:off x="1066800" y="2743200"/>
            <a:ext cx="2514600" cy="369888"/>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giật phắt</a:t>
            </a:r>
          </a:p>
        </p:txBody>
      </p:sp>
      <p:sp>
        <p:nvSpPr>
          <p:cNvPr id="9228" name="Text Box 12"/>
          <p:cNvSpPr txBox="1">
            <a:spLocks noChangeArrowheads="1"/>
          </p:cNvSpPr>
          <p:nvPr/>
        </p:nvSpPr>
        <p:spPr bwMode="auto">
          <a:xfrm>
            <a:off x="1066800" y="3048000"/>
            <a:ext cx="2362200" cy="369888"/>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nước mắt</a:t>
            </a:r>
          </a:p>
        </p:txBody>
      </p:sp>
      <p:sp>
        <p:nvSpPr>
          <p:cNvPr id="9229" name="Text Box 26"/>
          <p:cNvSpPr txBox="1">
            <a:spLocks noChangeArrowheads="1"/>
          </p:cNvSpPr>
          <p:nvPr/>
        </p:nvSpPr>
        <p:spPr bwMode="auto">
          <a:xfrm>
            <a:off x="1066800" y="2133600"/>
            <a:ext cx="1333500" cy="369888"/>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săn bắn</a:t>
            </a:r>
          </a:p>
        </p:txBody>
      </p:sp>
      <p:sp>
        <p:nvSpPr>
          <p:cNvPr id="9230" name="Text Box 13">
            <a:hlinkClick r:id="rId2" action="ppaction://hlinksldjump"/>
          </p:cNvPr>
          <p:cNvSpPr txBox="1">
            <a:spLocks noChangeArrowheads="1"/>
          </p:cNvSpPr>
          <p:nvPr/>
        </p:nvSpPr>
        <p:spPr bwMode="auto">
          <a:xfrm>
            <a:off x="4495800" y="2209800"/>
            <a:ext cx="1066800" cy="369888"/>
          </a:xfrm>
          <a:prstGeom prst="rect">
            <a:avLst/>
          </a:prstGeom>
          <a:noFill/>
          <a:ln w="9525">
            <a:noFill/>
            <a:miter lim="800000"/>
            <a:headEnd/>
            <a:tailEnd/>
          </a:ln>
          <a:effectLst/>
        </p:spPr>
        <p:txBody>
          <a:bodyPr>
            <a:spAutoFit/>
          </a:bodyPr>
          <a:lstStyle/>
          <a:p>
            <a:r>
              <a:rPr lang="en-US" altLang="en-US" b="1" i="1">
                <a:solidFill>
                  <a:srgbClr val="990000"/>
                </a:solidFill>
                <a:latin typeface="Times New Roman" pitchFamily="18" charset="0"/>
                <a:cs typeface="Times New Roman" pitchFamily="18" charset="0"/>
              </a:rPr>
              <a:t>- tận số </a:t>
            </a:r>
          </a:p>
        </p:txBody>
      </p:sp>
      <p:sp>
        <p:nvSpPr>
          <p:cNvPr id="9231" name="Text Box 14">
            <a:hlinkClick r:id="rId3" action="ppaction://hlinksldjump"/>
          </p:cNvPr>
          <p:cNvSpPr txBox="1">
            <a:spLocks noChangeArrowheads="1"/>
          </p:cNvSpPr>
          <p:nvPr/>
        </p:nvSpPr>
        <p:spPr bwMode="auto">
          <a:xfrm>
            <a:off x="4495800" y="2514600"/>
            <a:ext cx="1066800" cy="369888"/>
          </a:xfrm>
          <a:prstGeom prst="rect">
            <a:avLst/>
          </a:prstGeom>
          <a:noFill/>
          <a:ln w="9525">
            <a:noFill/>
            <a:miter lim="800000"/>
            <a:headEnd/>
            <a:tailEnd/>
          </a:ln>
          <a:effectLst/>
        </p:spPr>
        <p:txBody>
          <a:bodyPr>
            <a:spAutoFit/>
          </a:bodyPr>
          <a:lstStyle/>
          <a:p>
            <a:r>
              <a:rPr lang="en-US" altLang="en-US" b="1" i="1">
                <a:solidFill>
                  <a:srgbClr val="990000"/>
                </a:solidFill>
                <a:latin typeface="Times New Roman" pitchFamily="18" charset="0"/>
                <a:cs typeface="Times New Roman" pitchFamily="18" charset="0"/>
              </a:rPr>
              <a:t>- nỏ</a:t>
            </a:r>
          </a:p>
        </p:txBody>
      </p:sp>
      <p:sp>
        <p:nvSpPr>
          <p:cNvPr id="9232" name="Text Box 16">
            <a:hlinkClick r:id="rId2" action="ppaction://hlinksldjump"/>
          </p:cNvPr>
          <p:cNvSpPr txBox="1">
            <a:spLocks noChangeArrowheads="1"/>
          </p:cNvSpPr>
          <p:nvPr/>
        </p:nvSpPr>
        <p:spPr bwMode="auto">
          <a:xfrm>
            <a:off x="4495800" y="2819400"/>
            <a:ext cx="1524000" cy="369888"/>
          </a:xfrm>
          <a:prstGeom prst="rect">
            <a:avLst/>
          </a:prstGeom>
          <a:noFill/>
          <a:ln w="9525">
            <a:noFill/>
            <a:miter lim="800000"/>
            <a:headEnd/>
            <a:tailEnd/>
          </a:ln>
          <a:effectLst/>
        </p:spPr>
        <p:txBody>
          <a:bodyPr>
            <a:spAutoFit/>
          </a:bodyPr>
          <a:lstStyle/>
          <a:p>
            <a:r>
              <a:rPr lang="en-US" altLang="en-US" b="1" i="1">
                <a:solidFill>
                  <a:srgbClr val="990000"/>
                </a:solidFill>
                <a:latin typeface="Times New Roman" pitchFamily="18" charset="0"/>
                <a:cs typeface="Times New Roman" pitchFamily="18" charset="0"/>
              </a:rPr>
              <a:t>- bùi nhùi</a:t>
            </a:r>
          </a:p>
        </p:txBody>
      </p:sp>
      <p:sp>
        <p:nvSpPr>
          <p:cNvPr id="9233" name="Text Box 12"/>
          <p:cNvSpPr txBox="1">
            <a:spLocks noChangeArrowheads="1"/>
          </p:cNvSpPr>
          <p:nvPr/>
        </p:nvSpPr>
        <p:spPr bwMode="auto">
          <a:xfrm>
            <a:off x="1066800" y="3363913"/>
            <a:ext cx="2362200" cy="369887"/>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cắn môi</a:t>
            </a:r>
          </a:p>
        </p:txBody>
      </p:sp>
      <p:sp>
        <p:nvSpPr>
          <p:cNvPr id="4" name="TextBox 3"/>
          <p:cNvSpPr txBox="1"/>
          <p:nvPr/>
        </p:nvSpPr>
        <p:spPr>
          <a:xfrm>
            <a:off x="76200" y="3733800"/>
            <a:ext cx="3886200" cy="1477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n-US" dirty="0"/>
              <a:t>      </a:t>
            </a:r>
            <a:r>
              <a:rPr lang="en-US" dirty="0" err="1"/>
              <a:t>Một</a:t>
            </a:r>
            <a:r>
              <a:rPr lang="en-US" dirty="0"/>
              <a:t> </a:t>
            </a:r>
            <a:r>
              <a:rPr lang="en-US" dirty="0" err="1"/>
              <a:t>hôm</a:t>
            </a:r>
            <a:r>
              <a:rPr lang="en-US" dirty="0"/>
              <a:t>, </a:t>
            </a:r>
            <a:r>
              <a:rPr lang="en-US" dirty="0" err="1"/>
              <a:t>người</a:t>
            </a:r>
            <a:r>
              <a:rPr lang="en-US" dirty="0"/>
              <a:t> </a:t>
            </a:r>
            <a:r>
              <a:rPr lang="en-US" dirty="0" err="1"/>
              <a:t>đi</a:t>
            </a:r>
            <a:r>
              <a:rPr lang="en-US" dirty="0"/>
              <a:t> </a:t>
            </a:r>
            <a:r>
              <a:rPr lang="en-US" dirty="0" err="1"/>
              <a:t>săn</a:t>
            </a:r>
            <a:r>
              <a:rPr lang="en-US" dirty="0"/>
              <a:t> </a:t>
            </a:r>
            <a:r>
              <a:rPr lang="en-US" dirty="0" err="1"/>
              <a:t>xách</a:t>
            </a:r>
            <a:r>
              <a:rPr lang="en-US" dirty="0"/>
              <a:t> </a:t>
            </a:r>
            <a:r>
              <a:rPr lang="en-US" dirty="0" err="1"/>
              <a:t>nỏ</a:t>
            </a:r>
            <a:r>
              <a:rPr lang="en-US" dirty="0"/>
              <a:t> </a:t>
            </a:r>
            <a:r>
              <a:rPr lang="en-US" dirty="0" err="1"/>
              <a:t>vào</a:t>
            </a:r>
            <a:r>
              <a:rPr lang="en-US" dirty="0"/>
              <a:t> </a:t>
            </a:r>
            <a:r>
              <a:rPr lang="en-US" dirty="0" err="1"/>
              <a:t>rừng</a:t>
            </a:r>
            <a:r>
              <a:rPr lang="en-US" dirty="0"/>
              <a:t>. </a:t>
            </a:r>
            <a:r>
              <a:rPr lang="en-US" dirty="0" err="1"/>
              <a:t>Bác</a:t>
            </a:r>
            <a:r>
              <a:rPr lang="en-US" dirty="0"/>
              <a:t> </a:t>
            </a:r>
            <a:r>
              <a:rPr lang="en-US" dirty="0" err="1"/>
              <a:t>thấy</a:t>
            </a:r>
            <a:r>
              <a:rPr lang="en-US" dirty="0"/>
              <a:t> </a:t>
            </a:r>
            <a:r>
              <a:rPr lang="en-US" dirty="0" err="1"/>
              <a:t>một</a:t>
            </a:r>
            <a:r>
              <a:rPr lang="en-US" dirty="0"/>
              <a:t> con </a:t>
            </a:r>
            <a:r>
              <a:rPr lang="en-US" dirty="0" err="1"/>
              <a:t>vượn</a:t>
            </a:r>
            <a:r>
              <a:rPr lang="en-US" dirty="0"/>
              <a:t> </a:t>
            </a:r>
            <a:r>
              <a:rPr lang="en-US" dirty="0" err="1"/>
              <a:t>lông</a:t>
            </a:r>
            <a:r>
              <a:rPr lang="en-US" dirty="0"/>
              <a:t> </a:t>
            </a:r>
            <a:r>
              <a:rPr lang="en-US" dirty="0" err="1"/>
              <a:t>xám</a:t>
            </a:r>
            <a:r>
              <a:rPr lang="en-US" dirty="0"/>
              <a:t> </a:t>
            </a:r>
            <a:r>
              <a:rPr lang="en-US" dirty="0" err="1"/>
              <a:t>đang</a:t>
            </a:r>
            <a:r>
              <a:rPr lang="en-US" dirty="0"/>
              <a:t> </a:t>
            </a:r>
            <a:r>
              <a:rPr lang="en-US" dirty="0" err="1"/>
              <a:t>ngồi</a:t>
            </a:r>
            <a:r>
              <a:rPr lang="en-US" dirty="0"/>
              <a:t> </a:t>
            </a:r>
            <a:r>
              <a:rPr lang="en-US" dirty="0" err="1"/>
              <a:t>ôm</a:t>
            </a:r>
            <a:r>
              <a:rPr lang="en-US" dirty="0"/>
              <a:t> con </a:t>
            </a:r>
            <a:r>
              <a:rPr lang="en-US" dirty="0" err="1"/>
              <a:t>trên</a:t>
            </a:r>
            <a:r>
              <a:rPr lang="en-US" dirty="0"/>
              <a:t> </a:t>
            </a:r>
            <a:r>
              <a:rPr lang="en-US" dirty="0" err="1"/>
              <a:t>tảng</a:t>
            </a:r>
            <a:r>
              <a:rPr lang="en-US" dirty="0"/>
              <a:t> </a:t>
            </a:r>
            <a:r>
              <a:rPr lang="en-US" dirty="0" err="1"/>
              <a:t>đá</a:t>
            </a:r>
            <a:r>
              <a:rPr lang="en-US" dirty="0"/>
              <a:t>. </a:t>
            </a:r>
            <a:r>
              <a:rPr lang="en-US" dirty="0" err="1"/>
              <a:t>Bác</a:t>
            </a:r>
            <a:r>
              <a:rPr lang="en-US" dirty="0"/>
              <a:t> </a:t>
            </a:r>
            <a:r>
              <a:rPr lang="en-US" dirty="0" err="1"/>
              <a:t>nhẹ</a:t>
            </a:r>
            <a:r>
              <a:rPr lang="en-US" dirty="0"/>
              <a:t> </a:t>
            </a:r>
            <a:r>
              <a:rPr lang="en-US" dirty="0" err="1"/>
              <a:t>nhàng</a:t>
            </a:r>
            <a:r>
              <a:rPr lang="en-US" dirty="0"/>
              <a:t> </a:t>
            </a:r>
            <a:r>
              <a:rPr lang="en-US" dirty="0" err="1"/>
              <a:t>rút</a:t>
            </a:r>
            <a:r>
              <a:rPr lang="en-US" dirty="0"/>
              <a:t> </a:t>
            </a:r>
            <a:r>
              <a:rPr lang="en-US" dirty="0" err="1"/>
              <a:t>mũi</a:t>
            </a:r>
            <a:r>
              <a:rPr lang="en-US" dirty="0"/>
              <a:t> </a:t>
            </a:r>
            <a:r>
              <a:rPr lang="en-US" dirty="0" err="1"/>
              <a:t>tên</a:t>
            </a:r>
            <a:r>
              <a:rPr lang="en-US" dirty="0"/>
              <a:t> </a:t>
            </a:r>
            <a:r>
              <a:rPr lang="en-US" dirty="0" err="1"/>
              <a:t>bắn</a:t>
            </a:r>
            <a:r>
              <a:rPr lang="en-US" dirty="0"/>
              <a:t> </a:t>
            </a:r>
            <a:r>
              <a:rPr lang="en-US" dirty="0" err="1"/>
              <a:t>trúng</a:t>
            </a:r>
            <a:r>
              <a:rPr lang="en-US" dirty="0"/>
              <a:t> </a:t>
            </a:r>
            <a:r>
              <a:rPr lang="en-US" dirty="0" err="1"/>
              <a:t>vượn</a:t>
            </a:r>
            <a:r>
              <a:rPr lang="en-US" dirty="0"/>
              <a:t> </a:t>
            </a:r>
            <a:r>
              <a:rPr lang="en-US" dirty="0" err="1"/>
              <a:t>mẹ</a:t>
            </a:r>
            <a:r>
              <a:rPr lang="en-US" dirty="0"/>
              <a:t>.</a:t>
            </a:r>
          </a:p>
        </p:txBody>
      </p:sp>
      <p:cxnSp>
        <p:nvCxnSpPr>
          <p:cNvPr id="8" name="Straight Connector 7"/>
          <p:cNvCxnSpPr/>
          <p:nvPr/>
        </p:nvCxnSpPr>
        <p:spPr>
          <a:xfrm flipH="1">
            <a:off x="1219200" y="4343400"/>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886200" y="4648200"/>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09800" y="4953000"/>
            <a:ext cx="76200" cy="258763"/>
          </a:xfrm>
          <a:prstGeom prst="line">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6200" y="5303838"/>
            <a:ext cx="3886200" cy="120173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n-US" dirty="0"/>
              <a:t>      </a:t>
            </a:r>
            <a:r>
              <a:rPr lang="en-US" dirty="0" err="1"/>
              <a:t>Vượn</a:t>
            </a:r>
            <a:r>
              <a:rPr lang="en-US" dirty="0"/>
              <a:t> </a:t>
            </a:r>
            <a:r>
              <a:rPr lang="en-US" dirty="0" err="1"/>
              <a:t>mẹ</a:t>
            </a:r>
            <a:r>
              <a:rPr lang="en-US" dirty="0"/>
              <a:t> </a:t>
            </a:r>
            <a:r>
              <a:rPr lang="en-US" dirty="0" err="1"/>
              <a:t>giật</a:t>
            </a:r>
            <a:r>
              <a:rPr lang="en-US" dirty="0"/>
              <a:t> </a:t>
            </a:r>
            <a:r>
              <a:rPr lang="en-US" dirty="0" err="1"/>
              <a:t>mình</a:t>
            </a:r>
            <a:r>
              <a:rPr lang="en-US" dirty="0"/>
              <a:t>, </a:t>
            </a:r>
            <a:r>
              <a:rPr lang="en-US" dirty="0" err="1"/>
              <a:t>hết</a:t>
            </a:r>
            <a:r>
              <a:rPr lang="en-US" dirty="0"/>
              <a:t> </a:t>
            </a:r>
            <a:r>
              <a:rPr lang="en-US" dirty="0" err="1"/>
              <a:t>nhìn</a:t>
            </a:r>
            <a:r>
              <a:rPr lang="en-US" dirty="0"/>
              <a:t> </a:t>
            </a:r>
            <a:r>
              <a:rPr lang="en-US" dirty="0" err="1"/>
              <a:t>mũi</a:t>
            </a:r>
            <a:r>
              <a:rPr lang="en-US" dirty="0"/>
              <a:t> </a:t>
            </a:r>
            <a:r>
              <a:rPr lang="en-US" dirty="0" err="1"/>
              <a:t>tên</a:t>
            </a:r>
            <a:r>
              <a:rPr lang="en-US" dirty="0"/>
              <a:t> </a:t>
            </a:r>
            <a:r>
              <a:rPr lang="en-US" dirty="0" err="1"/>
              <a:t>lại</a:t>
            </a:r>
            <a:r>
              <a:rPr lang="en-US" dirty="0"/>
              <a:t> </a:t>
            </a:r>
            <a:r>
              <a:rPr lang="en-US" dirty="0" err="1"/>
              <a:t>nhìn</a:t>
            </a:r>
            <a:r>
              <a:rPr lang="en-US" dirty="0"/>
              <a:t> </a:t>
            </a:r>
            <a:r>
              <a:rPr lang="en-US" dirty="0" err="1"/>
              <a:t>về</a:t>
            </a:r>
            <a:r>
              <a:rPr lang="en-US" dirty="0"/>
              <a:t> </a:t>
            </a:r>
            <a:r>
              <a:rPr lang="en-US" dirty="0" err="1"/>
              <a:t>phía</a:t>
            </a:r>
            <a:r>
              <a:rPr lang="en-US" dirty="0"/>
              <a:t> </a:t>
            </a:r>
            <a:r>
              <a:rPr lang="en-US" dirty="0" err="1"/>
              <a:t>người</a:t>
            </a:r>
            <a:r>
              <a:rPr lang="en-US" dirty="0"/>
              <a:t> </a:t>
            </a:r>
            <a:r>
              <a:rPr lang="en-US" dirty="0" err="1"/>
              <a:t>đi</a:t>
            </a:r>
            <a:r>
              <a:rPr lang="en-US" dirty="0"/>
              <a:t> </a:t>
            </a:r>
            <a:r>
              <a:rPr lang="en-US" dirty="0" err="1"/>
              <a:t>săn</a:t>
            </a:r>
            <a:r>
              <a:rPr lang="en-US" dirty="0"/>
              <a:t> </a:t>
            </a:r>
            <a:r>
              <a:rPr lang="en-US" dirty="0" err="1"/>
              <a:t>bằng</a:t>
            </a:r>
            <a:r>
              <a:rPr lang="en-US" dirty="0"/>
              <a:t> </a:t>
            </a:r>
            <a:r>
              <a:rPr lang="en-US" dirty="0" err="1"/>
              <a:t>đôi</a:t>
            </a:r>
            <a:r>
              <a:rPr lang="en-US" dirty="0"/>
              <a:t> </a:t>
            </a:r>
            <a:r>
              <a:rPr lang="en-US" dirty="0" err="1"/>
              <a:t>mắt</a:t>
            </a:r>
            <a:r>
              <a:rPr lang="en-US" dirty="0"/>
              <a:t> </a:t>
            </a:r>
            <a:r>
              <a:rPr lang="en-US" dirty="0" err="1"/>
              <a:t>căm</a:t>
            </a:r>
            <a:r>
              <a:rPr lang="en-US" dirty="0"/>
              <a:t> </a:t>
            </a:r>
            <a:r>
              <a:rPr lang="en-US" dirty="0" err="1"/>
              <a:t>giận</a:t>
            </a:r>
            <a:r>
              <a:rPr lang="en-US" dirty="0"/>
              <a:t>. </a:t>
            </a:r>
            <a:r>
              <a:rPr lang="en-US" dirty="0" err="1"/>
              <a:t>Máu</a:t>
            </a:r>
            <a:r>
              <a:rPr lang="en-US" dirty="0"/>
              <a:t> ở </a:t>
            </a:r>
            <a:r>
              <a:rPr lang="en-US" dirty="0" err="1"/>
              <a:t>vết</a:t>
            </a:r>
            <a:r>
              <a:rPr lang="en-US" dirty="0"/>
              <a:t> </a:t>
            </a:r>
            <a:r>
              <a:rPr lang="en-US" dirty="0" err="1"/>
              <a:t>thương</a:t>
            </a:r>
            <a:r>
              <a:rPr lang="en-US" dirty="0"/>
              <a:t> </a:t>
            </a:r>
            <a:r>
              <a:rPr lang="en-US" dirty="0" err="1"/>
              <a:t>rỉ</a:t>
            </a:r>
            <a:r>
              <a:rPr lang="en-US" dirty="0"/>
              <a:t> </a:t>
            </a:r>
            <a:r>
              <a:rPr lang="en-US" dirty="0" err="1"/>
              <a:t>ra</a:t>
            </a:r>
            <a:r>
              <a:rPr lang="en-US" dirty="0"/>
              <a:t>  </a:t>
            </a:r>
            <a:r>
              <a:rPr lang="en-US" dirty="0" err="1"/>
              <a:t>loang</a:t>
            </a:r>
            <a:r>
              <a:rPr lang="en-US" dirty="0"/>
              <a:t> </a:t>
            </a:r>
            <a:r>
              <a:rPr lang="en-US" dirty="0" err="1"/>
              <a:t>khắp</a:t>
            </a:r>
            <a:r>
              <a:rPr lang="en-US" dirty="0"/>
              <a:t> </a:t>
            </a:r>
            <a:r>
              <a:rPr lang="en-US" dirty="0" err="1"/>
              <a:t>ngực</a:t>
            </a:r>
            <a:r>
              <a:rPr lang="en-US" dirty="0"/>
              <a:t>.</a:t>
            </a:r>
          </a:p>
        </p:txBody>
      </p:sp>
      <p:cxnSp>
        <p:nvCxnSpPr>
          <p:cNvPr id="32" name="Straight Connector 31"/>
          <p:cNvCxnSpPr/>
          <p:nvPr/>
        </p:nvCxnSpPr>
        <p:spPr>
          <a:xfrm flipH="1">
            <a:off x="990600" y="5614988"/>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746250" y="6200775"/>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3657600" y="6242050"/>
            <a:ext cx="76200" cy="258763"/>
          </a:xfrm>
          <a:prstGeom prst="line">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AutoShape 5"/>
          <p:cNvSpPr>
            <a:spLocks noChangeArrowheads="1"/>
          </p:cNvSpPr>
          <p:nvPr/>
        </p:nvSpPr>
        <p:spPr bwMode="auto">
          <a:xfrm>
            <a:off x="4152900" y="3224213"/>
            <a:ext cx="4914900" cy="1042987"/>
          </a:xfrm>
          <a:prstGeom prst="flowChartAlternateProcess">
            <a:avLst/>
          </a:prstGeom>
          <a:solidFill>
            <a:schemeClr val="bg1"/>
          </a:solidFill>
          <a:ln w="28575">
            <a:solidFill>
              <a:srgbClr val="990000"/>
            </a:solidFill>
            <a:miter lim="800000"/>
            <a:headEnd/>
            <a:tailEnd/>
          </a:ln>
          <a:effectLst/>
        </p:spPr>
        <p:txBody>
          <a:bodyPr wrap="none" anchor="ctr"/>
          <a:lstStyle/>
          <a:p>
            <a:r>
              <a:rPr lang="en-US" altLang="en-US" sz="2000" b="1" i="1">
                <a:solidFill>
                  <a:srgbClr val="000099"/>
                </a:solidFill>
                <a:latin typeface="Times New Roman" pitchFamily="18" charset="0"/>
                <a:cs typeface="Times New Roman" pitchFamily="18" charset="0"/>
              </a:rPr>
              <a:t>- Khi bị trúng tên của người thợ săn, vượn </a:t>
            </a:r>
          </a:p>
          <a:p>
            <a:r>
              <a:rPr lang="en-US" altLang="en-US" sz="2000" b="1" i="1">
                <a:solidFill>
                  <a:srgbClr val="000099"/>
                </a:solidFill>
                <a:latin typeface="Times New Roman" pitchFamily="18" charset="0"/>
                <a:cs typeface="Times New Roman" pitchFamily="18" charset="0"/>
              </a:rPr>
              <a:t>mẹ đã nhìn bác ta với ánh mắt như thế nào ?</a:t>
            </a:r>
          </a:p>
        </p:txBody>
      </p:sp>
      <p:sp>
        <p:nvSpPr>
          <p:cNvPr id="38" name="AutoShape 6"/>
          <p:cNvSpPr>
            <a:spLocks noChangeArrowheads="1"/>
          </p:cNvSpPr>
          <p:nvPr/>
        </p:nvSpPr>
        <p:spPr bwMode="auto">
          <a:xfrm>
            <a:off x="4114800" y="4495800"/>
            <a:ext cx="4953000" cy="914400"/>
          </a:xfrm>
          <a:prstGeom prst="flowChartAlternateProcess">
            <a:avLst/>
          </a:prstGeom>
          <a:solidFill>
            <a:schemeClr val="bg1"/>
          </a:solidFill>
          <a:ln w="28575">
            <a:solidFill>
              <a:srgbClr val="000099"/>
            </a:solidFill>
            <a:miter lim="800000"/>
            <a:headEnd/>
            <a:tailEnd/>
          </a:ln>
          <a:effectLst/>
        </p:spPr>
        <p:txBody>
          <a:bodyPr wrap="none" anchor="ctr"/>
          <a:lstStyle/>
          <a:p>
            <a:r>
              <a:rPr lang="en-US" altLang="en-US" sz="2800" b="1" i="1">
                <a:solidFill>
                  <a:srgbClr val="000000"/>
                </a:solidFill>
                <a:latin typeface="Times New Roman" pitchFamily="18" charset="0"/>
                <a:cs typeface="Times New Roman" pitchFamily="18" charset="0"/>
              </a:rPr>
              <a:t>  </a:t>
            </a:r>
            <a:r>
              <a:rPr lang="en-US" altLang="en-US" sz="2000" b="1" i="1">
                <a:solidFill>
                  <a:srgbClr val="990000"/>
                </a:solidFill>
                <a:latin typeface="Times New Roman" pitchFamily="18" charset="0"/>
                <a:cs typeface="Times New Roman" pitchFamily="18" charset="0"/>
              </a:rPr>
              <a:t>Vượn mẹ nhìn về phía người thợ săn bằng </a:t>
            </a:r>
          </a:p>
          <a:p>
            <a:r>
              <a:rPr lang="en-US" altLang="en-US" sz="2000" b="1" i="1">
                <a:solidFill>
                  <a:srgbClr val="990000"/>
                </a:solidFill>
                <a:latin typeface="Times New Roman" pitchFamily="18" charset="0"/>
                <a:cs typeface="Times New Roman" pitchFamily="18" charset="0"/>
              </a:rPr>
              <a:t>đôi mắt căm giận. </a:t>
            </a:r>
          </a:p>
        </p:txBody>
      </p:sp>
      <p:pic>
        <p:nvPicPr>
          <p:cNvPr id="39" name="Picture 9" descr="Minh hoa cau chuyen Nguoi di san va con vuon(2)"/>
          <p:cNvPicPr>
            <a:picLocks noChangeAspect="1" noChangeArrowheads="1"/>
          </p:cNvPicPr>
          <p:nvPr/>
        </p:nvPicPr>
        <p:blipFill>
          <a:blip r:embed="rId4"/>
          <a:srcRect l="50000" r="2499" b="55586"/>
          <a:stretch>
            <a:fillRect/>
          </a:stretch>
        </p:blipFill>
        <p:spPr bwMode="auto">
          <a:xfrm>
            <a:off x="76200" y="2209800"/>
            <a:ext cx="3886200" cy="4495800"/>
          </a:xfrm>
          <a:prstGeom prst="rect">
            <a:avLst/>
          </a:prstGeom>
          <a:noFill/>
          <a:ln w="2857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ircle(in)">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in)">
                                      <p:cBhvr>
                                        <p:cTn id="19"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
          <p:cNvSpPr txBox="1">
            <a:spLocks noChangeArrowheads="1"/>
          </p:cNvSpPr>
          <p:nvPr/>
        </p:nvSpPr>
        <p:spPr bwMode="auto">
          <a:xfrm>
            <a:off x="5105400" y="1001713"/>
            <a:ext cx="2133600" cy="369887"/>
          </a:xfrm>
          <a:prstGeom prst="rect">
            <a:avLst/>
          </a:prstGeom>
          <a:noFill/>
          <a:ln w="9525">
            <a:noFill/>
            <a:miter lim="800000"/>
            <a:headEnd/>
            <a:tailEnd/>
          </a:ln>
          <a:effectLst/>
        </p:spPr>
        <p:txBody>
          <a:bodyPr>
            <a:spAutoFit/>
          </a:bodyPr>
          <a:lstStyle/>
          <a:p>
            <a:r>
              <a:rPr lang="en-US" altLang="en-US" b="1" i="1">
                <a:solidFill>
                  <a:srgbClr val="000099"/>
                </a:solidFill>
                <a:latin typeface="Times New Roman" pitchFamily="18" charset="0"/>
              </a:rPr>
              <a:t>Theo Lép Tôn-xtôi</a:t>
            </a:r>
          </a:p>
        </p:txBody>
      </p:sp>
      <p:grpSp>
        <p:nvGrpSpPr>
          <p:cNvPr id="10243" name="Group 9"/>
          <p:cNvGrpSpPr>
            <a:grpSpLocks/>
          </p:cNvGrpSpPr>
          <p:nvPr/>
        </p:nvGrpSpPr>
        <p:grpSpPr bwMode="auto">
          <a:xfrm>
            <a:off x="0" y="0"/>
            <a:ext cx="9144000" cy="842963"/>
            <a:chOff x="0" y="0"/>
            <a:chExt cx="9144000" cy="842665"/>
          </a:xfrm>
        </p:grpSpPr>
        <p:sp>
          <p:nvSpPr>
            <p:cNvPr id="11" name="Round Same Side Corner Rectangle 10"/>
            <p:cNvSpPr/>
            <p:nvPr/>
          </p:nvSpPr>
          <p:spPr>
            <a:xfrm>
              <a:off x="0" y="0"/>
              <a:ext cx="9144000" cy="457038"/>
            </a:xfrm>
            <a:prstGeom prst="round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endParaRPr lang="en-US" altLang="en-US" sz="2000" b="1" dirty="0" smtClean="0">
                <a:solidFill>
                  <a:srgbClr val="FFFFFF"/>
                </a:solidFill>
                <a:latin typeface="Times New Roman" pitchFamily="18" charset="0"/>
                <a:cs typeface="Times New Roman" pitchFamily="18" charset="0"/>
              </a:endParaRPr>
            </a:p>
          </p:txBody>
        </p:sp>
        <p:sp>
          <p:nvSpPr>
            <p:cNvPr id="10270" name="Text Box 5"/>
            <p:cNvSpPr txBox="1">
              <a:spLocks noChangeArrowheads="1"/>
            </p:cNvSpPr>
            <p:nvPr/>
          </p:nvSpPr>
          <p:spPr bwMode="auto">
            <a:xfrm>
              <a:off x="3810000" y="381000"/>
              <a:ext cx="1676400" cy="461665"/>
            </a:xfrm>
            <a:prstGeom prst="rect">
              <a:avLst/>
            </a:prstGeom>
            <a:noFill/>
            <a:ln w="9525">
              <a:noFill/>
              <a:miter lim="800000"/>
              <a:headEnd/>
              <a:tailEnd/>
            </a:ln>
            <a:effectLst/>
          </p:spPr>
          <p:txBody>
            <a:bodyPr>
              <a:spAutoFit/>
            </a:bodyPr>
            <a:lstStyle/>
            <a:p>
              <a:pPr>
                <a:spcBef>
                  <a:spcPct val="50000"/>
                </a:spcBef>
              </a:pPr>
              <a:r>
                <a:rPr lang="en-US" altLang="en-US" sz="2400" b="1">
                  <a:solidFill>
                    <a:srgbClr val="000099"/>
                  </a:solidFill>
                  <a:latin typeface="Times New Roman" pitchFamily="18" charset="0"/>
                </a:rPr>
                <a:t>Tập đọc</a:t>
              </a:r>
            </a:p>
          </p:txBody>
        </p:sp>
      </p:grpSp>
      <p:sp>
        <p:nvSpPr>
          <p:cNvPr id="10244" name="AutoShape 8"/>
          <p:cNvSpPr>
            <a:spLocks noChangeArrowheads="1"/>
          </p:cNvSpPr>
          <p:nvPr/>
        </p:nvSpPr>
        <p:spPr bwMode="gray">
          <a:xfrm>
            <a:off x="76200" y="38100"/>
            <a:ext cx="990600" cy="3810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r>
              <a:rPr lang="en-US" altLang="en-US" sz="1600" b="1" i="1">
                <a:solidFill>
                  <a:srgbClr val="000099"/>
                </a:solidFill>
                <a:latin typeface="Times New Roman" pitchFamily="18" charset="0"/>
              </a:rPr>
              <a:t>SGK/113</a:t>
            </a:r>
          </a:p>
        </p:txBody>
      </p:sp>
      <p:sp>
        <p:nvSpPr>
          <p:cNvPr id="2" name="TextBox 1"/>
          <p:cNvSpPr txBox="1"/>
          <p:nvPr/>
        </p:nvSpPr>
        <p:spPr>
          <a:xfrm>
            <a:off x="2590800" y="685800"/>
            <a:ext cx="4114800" cy="461963"/>
          </a:xfrm>
          <a:prstGeom prst="rect">
            <a:avLst/>
          </a:prstGeom>
          <a:noFill/>
        </p:spPr>
        <p:txBody>
          <a:bodyPr>
            <a:spAutoFit/>
          </a:bodyPr>
          <a:lstStyle/>
          <a:p>
            <a:pPr>
              <a:defRPr/>
            </a:pPr>
            <a:r>
              <a:rPr lang="en-US" sz="2400" b="1" dirty="0" err="1">
                <a:effectLst>
                  <a:outerShdw blurRad="38100" dist="38100" dir="2700000" algn="tl">
                    <a:srgbClr val="000000">
                      <a:alpha val="43137"/>
                    </a:srgbClr>
                  </a:outerShdw>
                </a:effectLst>
              </a:rPr>
              <a:t>Người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đi</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săn</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và</a:t>
            </a:r>
            <a:r>
              <a:rPr lang="en-US" sz="2400" b="1" dirty="0">
                <a:effectLst>
                  <a:outerShdw blurRad="38100" dist="38100" dir="2700000" algn="tl">
                    <a:srgbClr val="000000">
                      <a:alpha val="43137"/>
                    </a:srgbClr>
                  </a:outerShdw>
                </a:effectLst>
              </a:rPr>
              <a:t> con </a:t>
            </a:r>
            <a:r>
              <a:rPr lang="en-US" sz="2400" b="1" dirty="0" err="1">
                <a:effectLst>
                  <a:outerShdw blurRad="38100" dist="38100" dir="2700000" algn="tl">
                    <a:srgbClr val="000000">
                      <a:alpha val="43137"/>
                    </a:srgbClr>
                  </a:outerShdw>
                </a:effectLst>
              </a:rPr>
              <a:t>vượn</a:t>
            </a:r>
            <a:endParaRPr lang="en-US" sz="2400" b="1" dirty="0">
              <a:effectLst>
                <a:outerShdw blurRad="38100" dist="38100" dir="2700000" algn="tl">
                  <a:srgbClr val="000000">
                    <a:alpha val="43137"/>
                  </a:srgbClr>
                </a:outerShdw>
              </a:effectLst>
            </a:endParaRPr>
          </a:p>
        </p:txBody>
      </p:sp>
      <p:sp>
        <p:nvSpPr>
          <p:cNvPr id="10246" name="TextBox 2"/>
          <p:cNvSpPr txBox="1">
            <a:spLocks noChangeArrowheads="1"/>
          </p:cNvSpPr>
          <p:nvPr/>
        </p:nvSpPr>
        <p:spPr bwMode="auto">
          <a:xfrm>
            <a:off x="1295400" y="1828800"/>
            <a:ext cx="1524000" cy="369888"/>
          </a:xfrm>
          <a:prstGeom prst="rect">
            <a:avLst/>
          </a:prstGeom>
          <a:noFill/>
          <a:ln w="9525">
            <a:noFill/>
            <a:miter lim="800000"/>
            <a:headEnd/>
            <a:tailEnd/>
          </a:ln>
        </p:spPr>
        <p:txBody>
          <a:bodyPr>
            <a:spAutoFit/>
          </a:bodyPr>
          <a:lstStyle/>
          <a:p>
            <a:r>
              <a:rPr lang="en-US" altLang="en-US" b="1"/>
              <a:t>Luyện đọc</a:t>
            </a:r>
          </a:p>
        </p:txBody>
      </p:sp>
      <p:sp>
        <p:nvSpPr>
          <p:cNvPr id="10247" name="TextBox 12"/>
          <p:cNvSpPr txBox="1">
            <a:spLocks noChangeArrowheads="1"/>
          </p:cNvSpPr>
          <p:nvPr/>
        </p:nvSpPr>
        <p:spPr bwMode="auto">
          <a:xfrm>
            <a:off x="5486400" y="1828800"/>
            <a:ext cx="1676400" cy="369888"/>
          </a:xfrm>
          <a:prstGeom prst="rect">
            <a:avLst/>
          </a:prstGeom>
          <a:noFill/>
          <a:ln w="9525">
            <a:noFill/>
            <a:miter lim="800000"/>
            <a:headEnd/>
            <a:tailEnd/>
          </a:ln>
        </p:spPr>
        <p:txBody>
          <a:bodyPr>
            <a:spAutoFit/>
          </a:bodyPr>
          <a:lstStyle/>
          <a:p>
            <a:r>
              <a:rPr lang="en-US" altLang="en-US" b="1"/>
              <a:t>Tìm hiểu bài</a:t>
            </a:r>
          </a:p>
        </p:txBody>
      </p:sp>
      <p:cxnSp>
        <p:nvCxnSpPr>
          <p:cNvPr id="5" name="Straight Connector 4"/>
          <p:cNvCxnSpPr/>
          <p:nvPr/>
        </p:nvCxnSpPr>
        <p:spPr>
          <a:xfrm>
            <a:off x="2667000" y="2133600"/>
            <a:ext cx="2743200" cy="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2133600"/>
            <a:ext cx="0" cy="4419600"/>
          </a:xfrm>
          <a:prstGeom prst="line">
            <a:avLst/>
          </a:prstGeom>
          <a:ln w="19050">
            <a:solidFill>
              <a:srgbClr val="000099"/>
            </a:solidFill>
          </a:ln>
        </p:spPr>
        <p:style>
          <a:lnRef idx="1">
            <a:schemeClr val="accent1"/>
          </a:lnRef>
          <a:fillRef idx="0">
            <a:schemeClr val="accent1"/>
          </a:fillRef>
          <a:effectRef idx="0">
            <a:schemeClr val="accent1"/>
          </a:effectRef>
          <a:fontRef idx="minor">
            <a:schemeClr val="tx1"/>
          </a:fontRef>
        </p:style>
      </p:cxnSp>
      <p:sp>
        <p:nvSpPr>
          <p:cNvPr id="10250" name="Text Box 10"/>
          <p:cNvSpPr txBox="1">
            <a:spLocks noChangeArrowheads="1"/>
          </p:cNvSpPr>
          <p:nvPr/>
        </p:nvSpPr>
        <p:spPr bwMode="auto">
          <a:xfrm>
            <a:off x="1066800" y="2438400"/>
            <a:ext cx="1752600" cy="369888"/>
          </a:xfrm>
          <a:prstGeom prst="rect">
            <a:avLst/>
          </a:prstGeom>
          <a:noFill/>
          <a:ln w="9525">
            <a:noFill/>
            <a:miter lim="800000"/>
            <a:headEnd/>
            <a:tailEnd/>
          </a:ln>
          <a:effectLst/>
        </p:spPr>
        <p:txBody>
          <a:bodyPr>
            <a:spAutoFit/>
          </a:bodyPr>
          <a:lstStyle/>
          <a:p>
            <a:r>
              <a:rPr lang="en-US" altLang="en-US" b="1" i="1">
                <a:solidFill>
                  <a:srgbClr val="000099"/>
                </a:solidFill>
                <a:latin typeface="Times New Roman" pitchFamily="18" charset="0"/>
                <a:cs typeface="Times New Roman" pitchFamily="18" charset="0"/>
              </a:rPr>
              <a:t>- vắt sữa</a:t>
            </a:r>
          </a:p>
        </p:txBody>
      </p:sp>
      <p:sp>
        <p:nvSpPr>
          <p:cNvPr id="10251" name="Text Box 11"/>
          <p:cNvSpPr txBox="1">
            <a:spLocks noChangeArrowheads="1"/>
          </p:cNvSpPr>
          <p:nvPr/>
        </p:nvSpPr>
        <p:spPr bwMode="auto">
          <a:xfrm>
            <a:off x="1066800" y="2743200"/>
            <a:ext cx="2514600" cy="369888"/>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giật phắt</a:t>
            </a:r>
          </a:p>
        </p:txBody>
      </p:sp>
      <p:sp>
        <p:nvSpPr>
          <p:cNvPr id="10252" name="Text Box 12"/>
          <p:cNvSpPr txBox="1">
            <a:spLocks noChangeArrowheads="1"/>
          </p:cNvSpPr>
          <p:nvPr/>
        </p:nvSpPr>
        <p:spPr bwMode="auto">
          <a:xfrm>
            <a:off x="1066800" y="3048000"/>
            <a:ext cx="2362200" cy="369888"/>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nước mắt</a:t>
            </a:r>
          </a:p>
        </p:txBody>
      </p:sp>
      <p:sp>
        <p:nvSpPr>
          <p:cNvPr id="10253" name="Text Box 26"/>
          <p:cNvSpPr txBox="1">
            <a:spLocks noChangeArrowheads="1"/>
          </p:cNvSpPr>
          <p:nvPr/>
        </p:nvSpPr>
        <p:spPr bwMode="auto">
          <a:xfrm>
            <a:off x="1066800" y="2133600"/>
            <a:ext cx="1333500" cy="369888"/>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săn bắn</a:t>
            </a:r>
          </a:p>
        </p:txBody>
      </p:sp>
      <p:sp>
        <p:nvSpPr>
          <p:cNvPr id="10254" name="Text Box 13">
            <a:hlinkClick r:id="rId2" action="ppaction://hlinksldjump"/>
          </p:cNvPr>
          <p:cNvSpPr txBox="1">
            <a:spLocks noChangeArrowheads="1"/>
          </p:cNvSpPr>
          <p:nvPr/>
        </p:nvSpPr>
        <p:spPr bwMode="auto">
          <a:xfrm>
            <a:off x="4495800" y="2209800"/>
            <a:ext cx="1066800" cy="369888"/>
          </a:xfrm>
          <a:prstGeom prst="rect">
            <a:avLst/>
          </a:prstGeom>
          <a:noFill/>
          <a:ln w="9525">
            <a:noFill/>
            <a:miter lim="800000"/>
            <a:headEnd/>
            <a:tailEnd/>
          </a:ln>
          <a:effectLst/>
        </p:spPr>
        <p:txBody>
          <a:bodyPr>
            <a:spAutoFit/>
          </a:bodyPr>
          <a:lstStyle/>
          <a:p>
            <a:r>
              <a:rPr lang="en-US" altLang="en-US" b="1" i="1">
                <a:solidFill>
                  <a:srgbClr val="990000"/>
                </a:solidFill>
                <a:latin typeface="Times New Roman" pitchFamily="18" charset="0"/>
                <a:cs typeface="Times New Roman" pitchFamily="18" charset="0"/>
              </a:rPr>
              <a:t>- tận số </a:t>
            </a:r>
          </a:p>
        </p:txBody>
      </p:sp>
      <p:sp>
        <p:nvSpPr>
          <p:cNvPr id="10255" name="Text Box 14">
            <a:hlinkClick r:id="rId3" action="ppaction://hlinksldjump"/>
          </p:cNvPr>
          <p:cNvSpPr txBox="1">
            <a:spLocks noChangeArrowheads="1"/>
          </p:cNvSpPr>
          <p:nvPr/>
        </p:nvSpPr>
        <p:spPr bwMode="auto">
          <a:xfrm>
            <a:off x="4495800" y="2514600"/>
            <a:ext cx="1066800" cy="369888"/>
          </a:xfrm>
          <a:prstGeom prst="rect">
            <a:avLst/>
          </a:prstGeom>
          <a:noFill/>
          <a:ln w="9525">
            <a:noFill/>
            <a:miter lim="800000"/>
            <a:headEnd/>
            <a:tailEnd/>
          </a:ln>
          <a:effectLst/>
        </p:spPr>
        <p:txBody>
          <a:bodyPr>
            <a:spAutoFit/>
          </a:bodyPr>
          <a:lstStyle/>
          <a:p>
            <a:r>
              <a:rPr lang="en-US" altLang="en-US" b="1" i="1">
                <a:solidFill>
                  <a:srgbClr val="990000"/>
                </a:solidFill>
                <a:latin typeface="Times New Roman" pitchFamily="18" charset="0"/>
                <a:cs typeface="Times New Roman" pitchFamily="18" charset="0"/>
              </a:rPr>
              <a:t>- nỏ</a:t>
            </a:r>
          </a:p>
        </p:txBody>
      </p:sp>
      <p:sp>
        <p:nvSpPr>
          <p:cNvPr id="10256" name="Text Box 16">
            <a:hlinkClick r:id="rId2" action="ppaction://hlinksldjump"/>
          </p:cNvPr>
          <p:cNvSpPr txBox="1">
            <a:spLocks noChangeArrowheads="1"/>
          </p:cNvSpPr>
          <p:nvPr/>
        </p:nvSpPr>
        <p:spPr bwMode="auto">
          <a:xfrm>
            <a:off x="4495800" y="2819400"/>
            <a:ext cx="1524000" cy="369888"/>
          </a:xfrm>
          <a:prstGeom prst="rect">
            <a:avLst/>
          </a:prstGeom>
          <a:noFill/>
          <a:ln w="9525">
            <a:noFill/>
            <a:miter lim="800000"/>
            <a:headEnd/>
            <a:tailEnd/>
          </a:ln>
          <a:effectLst/>
        </p:spPr>
        <p:txBody>
          <a:bodyPr>
            <a:spAutoFit/>
          </a:bodyPr>
          <a:lstStyle/>
          <a:p>
            <a:r>
              <a:rPr lang="en-US" altLang="en-US" b="1" i="1">
                <a:solidFill>
                  <a:srgbClr val="990000"/>
                </a:solidFill>
                <a:latin typeface="Times New Roman" pitchFamily="18" charset="0"/>
                <a:cs typeface="Times New Roman" pitchFamily="18" charset="0"/>
              </a:rPr>
              <a:t>- bùi nhùi</a:t>
            </a:r>
          </a:p>
        </p:txBody>
      </p:sp>
      <p:sp>
        <p:nvSpPr>
          <p:cNvPr id="10257" name="Text Box 12"/>
          <p:cNvSpPr txBox="1">
            <a:spLocks noChangeArrowheads="1"/>
          </p:cNvSpPr>
          <p:nvPr/>
        </p:nvSpPr>
        <p:spPr bwMode="auto">
          <a:xfrm>
            <a:off x="1066800" y="3363913"/>
            <a:ext cx="2362200" cy="369887"/>
          </a:xfrm>
          <a:prstGeom prst="rect">
            <a:avLst/>
          </a:prstGeom>
          <a:noFill/>
          <a:ln w="9525">
            <a:noFill/>
            <a:miter lim="800000"/>
            <a:headEnd/>
            <a:tailEnd/>
          </a:ln>
          <a:effectLst/>
        </p:spPr>
        <p:txBody>
          <a:bodyPr>
            <a:spAutoFit/>
          </a:bodyPr>
          <a:lstStyle/>
          <a:p>
            <a:pPr>
              <a:spcBef>
                <a:spcPct val="50000"/>
              </a:spcBef>
            </a:pPr>
            <a:r>
              <a:rPr lang="en-US" altLang="en-US" b="1" i="1">
                <a:solidFill>
                  <a:srgbClr val="000099"/>
                </a:solidFill>
                <a:latin typeface="Times New Roman" pitchFamily="18" charset="0"/>
                <a:cs typeface="Times New Roman" pitchFamily="18" charset="0"/>
              </a:rPr>
              <a:t>- cắn môi</a:t>
            </a:r>
          </a:p>
        </p:txBody>
      </p:sp>
      <p:sp>
        <p:nvSpPr>
          <p:cNvPr id="4" name="TextBox 3"/>
          <p:cNvSpPr txBox="1"/>
          <p:nvPr/>
        </p:nvSpPr>
        <p:spPr>
          <a:xfrm>
            <a:off x="76200" y="3733800"/>
            <a:ext cx="3886200" cy="1477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n-US" dirty="0"/>
              <a:t>      </a:t>
            </a:r>
            <a:r>
              <a:rPr lang="en-US" dirty="0" err="1"/>
              <a:t>Một</a:t>
            </a:r>
            <a:r>
              <a:rPr lang="en-US" dirty="0"/>
              <a:t> </a:t>
            </a:r>
            <a:r>
              <a:rPr lang="en-US" dirty="0" err="1"/>
              <a:t>hôm</a:t>
            </a:r>
            <a:r>
              <a:rPr lang="en-US" dirty="0"/>
              <a:t>, </a:t>
            </a:r>
            <a:r>
              <a:rPr lang="en-US" dirty="0" err="1"/>
              <a:t>người</a:t>
            </a:r>
            <a:r>
              <a:rPr lang="en-US" dirty="0"/>
              <a:t> </a:t>
            </a:r>
            <a:r>
              <a:rPr lang="en-US" dirty="0" err="1"/>
              <a:t>đi</a:t>
            </a:r>
            <a:r>
              <a:rPr lang="en-US" dirty="0"/>
              <a:t> </a:t>
            </a:r>
            <a:r>
              <a:rPr lang="en-US" dirty="0" err="1"/>
              <a:t>săn</a:t>
            </a:r>
            <a:r>
              <a:rPr lang="en-US" dirty="0"/>
              <a:t> </a:t>
            </a:r>
            <a:r>
              <a:rPr lang="en-US" dirty="0" err="1"/>
              <a:t>xách</a:t>
            </a:r>
            <a:r>
              <a:rPr lang="en-US" dirty="0"/>
              <a:t> </a:t>
            </a:r>
            <a:r>
              <a:rPr lang="en-US" dirty="0" err="1"/>
              <a:t>nỏ</a:t>
            </a:r>
            <a:r>
              <a:rPr lang="en-US" dirty="0"/>
              <a:t> </a:t>
            </a:r>
            <a:r>
              <a:rPr lang="en-US" dirty="0" err="1"/>
              <a:t>vào</a:t>
            </a:r>
            <a:r>
              <a:rPr lang="en-US" dirty="0"/>
              <a:t> </a:t>
            </a:r>
            <a:r>
              <a:rPr lang="en-US" dirty="0" err="1"/>
              <a:t>rừng</a:t>
            </a:r>
            <a:r>
              <a:rPr lang="en-US" dirty="0"/>
              <a:t>. </a:t>
            </a:r>
            <a:r>
              <a:rPr lang="en-US" dirty="0" err="1"/>
              <a:t>Bác</a:t>
            </a:r>
            <a:r>
              <a:rPr lang="en-US" dirty="0"/>
              <a:t> </a:t>
            </a:r>
            <a:r>
              <a:rPr lang="en-US" dirty="0" err="1"/>
              <a:t>thấy</a:t>
            </a:r>
            <a:r>
              <a:rPr lang="en-US" dirty="0"/>
              <a:t> </a:t>
            </a:r>
            <a:r>
              <a:rPr lang="en-US" dirty="0" err="1"/>
              <a:t>một</a:t>
            </a:r>
            <a:r>
              <a:rPr lang="en-US" dirty="0"/>
              <a:t> con </a:t>
            </a:r>
            <a:r>
              <a:rPr lang="en-US" dirty="0" err="1"/>
              <a:t>vượn</a:t>
            </a:r>
            <a:r>
              <a:rPr lang="en-US" dirty="0"/>
              <a:t> </a:t>
            </a:r>
            <a:r>
              <a:rPr lang="en-US" dirty="0" err="1"/>
              <a:t>lông</a:t>
            </a:r>
            <a:r>
              <a:rPr lang="en-US" dirty="0"/>
              <a:t> </a:t>
            </a:r>
            <a:r>
              <a:rPr lang="en-US" dirty="0" err="1"/>
              <a:t>xám</a:t>
            </a:r>
            <a:r>
              <a:rPr lang="en-US" dirty="0"/>
              <a:t> </a:t>
            </a:r>
            <a:r>
              <a:rPr lang="en-US" dirty="0" err="1"/>
              <a:t>đang</a:t>
            </a:r>
            <a:r>
              <a:rPr lang="en-US" dirty="0"/>
              <a:t> </a:t>
            </a:r>
            <a:r>
              <a:rPr lang="en-US" dirty="0" err="1"/>
              <a:t>ngồi</a:t>
            </a:r>
            <a:r>
              <a:rPr lang="en-US" dirty="0"/>
              <a:t> </a:t>
            </a:r>
            <a:r>
              <a:rPr lang="en-US" dirty="0" err="1"/>
              <a:t>ôm</a:t>
            </a:r>
            <a:r>
              <a:rPr lang="en-US" dirty="0"/>
              <a:t> con </a:t>
            </a:r>
            <a:r>
              <a:rPr lang="en-US" dirty="0" err="1"/>
              <a:t>trên</a:t>
            </a:r>
            <a:r>
              <a:rPr lang="en-US" dirty="0"/>
              <a:t> </a:t>
            </a:r>
            <a:r>
              <a:rPr lang="en-US" dirty="0" err="1"/>
              <a:t>tảng</a:t>
            </a:r>
            <a:r>
              <a:rPr lang="en-US" dirty="0"/>
              <a:t> </a:t>
            </a:r>
            <a:r>
              <a:rPr lang="en-US" dirty="0" err="1"/>
              <a:t>đá</a:t>
            </a:r>
            <a:r>
              <a:rPr lang="en-US" dirty="0"/>
              <a:t>. </a:t>
            </a:r>
            <a:r>
              <a:rPr lang="en-US" dirty="0" err="1"/>
              <a:t>Bác</a:t>
            </a:r>
            <a:r>
              <a:rPr lang="en-US" dirty="0"/>
              <a:t> </a:t>
            </a:r>
            <a:r>
              <a:rPr lang="en-US" dirty="0" err="1"/>
              <a:t>nhẹ</a:t>
            </a:r>
            <a:r>
              <a:rPr lang="en-US" dirty="0"/>
              <a:t> </a:t>
            </a:r>
            <a:r>
              <a:rPr lang="en-US" dirty="0" err="1"/>
              <a:t>nhàng</a:t>
            </a:r>
            <a:r>
              <a:rPr lang="en-US" dirty="0"/>
              <a:t> </a:t>
            </a:r>
            <a:r>
              <a:rPr lang="en-US" dirty="0" err="1"/>
              <a:t>rút</a:t>
            </a:r>
            <a:r>
              <a:rPr lang="en-US" dirty="0"/>
              <a:t> </a:t>
            </a:r>
            <a:r>
              <a:rPr lang="en-US" dirty="0" err="1"/>
              <a:t>mũi</a:t>
            </a:r>
            <a:r>
              <a:rPr lang="en-US" dirty="0"/>
              <a:t> </a:t>
            </a:r>
            <a:r>
              <a:rPr lang="en-US" dirty="0" err="1"/>
              <a:t>tên</a:t>
            </a:r>
            <a:r>
              <a:rPr lang="en-US" dirty="0"/>
              <a:t> </a:t>
            </a:r>
            <a:r>
              <a:rPr lang="en-US" dirty="0" err="1"/>
              <a:t>bắn</a:t>
            </a:r>
            <a:r>
              <a:rPr lang="en-US" dirty="0"/>
              <a:t> </a:t>
            </a:r>
            <a:r>
              <a:rPr lang="en-US" dirty="0" err="1"/>
              <a:t>trúng</a:t>
            </a:r>
            <a:r>
              <a:rPr lang="en-US" dirty="0"/>
              <a:t> </a:t>
            </a:r>
            <a:r>
              <a:rPr lang="en-US" dirty="0" err="1"/>
              <a:t>vượn</a:t>
            </a:r>
            <a:r>
              <a:rPr lang="en-US" dirty="0"/>
              <a:t> </a:t>
            </a:r>
            <a:r>
              <a:rPr lang="en-US" dirty="0" err="1"/>
              <a:t>mẹ</a:t>
            </a:r>
            <a:r>
              <a:rPr lang="en-US" dirty="0"/>
              <a:t>.</a:t>
            </a:r>
          </a:p>
        </p:txBody>
      </p:sp>
      <p:cxnSp>
        <p:nvCxnSpPr>
          <p:cNvPr id="8" name="Straight Connector 7"/>
          <p:cNvCxnSpPr/>
          <p:nvPr/>
        </p:nvCxnSpPr>
        <p:spPr>
          <a:xfrm flipH="1">
            <a:off x="1219200" y="4343400"/>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886200" y="4648200"/>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09800" y="4953000"/>
            <a:ext cx="76200" cy="258763"/>
          </a:xfrm>
          <a:prstGeom prst="line">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6200" y="5303838"/>
            <a:ext cx="3886200" cy="120173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n-US" dirty="0"/>
              <a:t>      </a:t>
            </a:r>
            <a:r>
              <a:rPr lang="en-US" dirty="0" err="1"/>
              <a:t>Vượn</a:t>
            </a:r>
            <a:r>
              <a:rPr lang="en-US" dirty="0"/>
              <a:t> </a:t>
            </a:r>
            <a:r>
              <a:rPr lang="en-US" dirty="0" err="1"/>
              <a:t>mẹ</a:t>
            </a:r>
            <a:r>
              <a:rPr lang="en-US" dirty="0"/>
              <a:t> </a:t>
            </a:r>
            <a:r>
              <a:rPr lang="en-US" dirty="0" err="1"/>
              <a:t>giật</a:t>
            </a:r>
            <a:r>
              <a:rPr lang="en-US" dirty="0"/>
              <a:t> </a:t>
            </a:r>
            <a:r>
              <a:rPr lang="en-US" dirty="0" err="1"/>
              <a:t>mình</a:t>
            </a:r>
            <a:r>
              <a:rPr lang="en-US" dirty="0"/>
              <a:t>, </a:t>
            </a:r>
            <a:r>
              <a:rPr lang="en-US" dirty="0" err="1"/>
              <a:t>hết</a:t>
            </a:r>
            <a:r>
              <a:rPr lang="en-US" dirty="0"/>
              <a:t> </a:t>
            </a:r>
            <a:r>
              <a:rPr lang="en-US" dirty="0" err="1"/>
              <a:t>nhìn</a:t>
            </a:r>
            <a:r>
              <a:rPr lang="en-US" dirty="0"/>
              <a:t> </a:t>
            </a:r>
            <a:r>
              <a:rPr lang="en-US" dirty="0" err="1"/>
              <a:t>mũi</a:t>
            </a:r>
            <a:r>
              <a:rPr lang="en-US" dirty="0"/>
              <a:t> </a:t>
            </a:r>
            <a:r>
              <a:rPr lang="en-US" dirty="0" err="1"/>
              <a:t>tên</a:t>
            </a:r>
            <a:r>
              <a:rPr lang="en-US" dirty="0"/>
              <a:t> </a:t>
            </a:r>
            <a:r>
              <a:rPr lang="en-US" dirty="0" err="1"/>
              <a:t>lại</a:t>
            </a:r>
            <a:r>
              <a:rPr lang="en-US" dirty="0"/>
              <a:t> </a:t>
            </a:r>
            <a:r>
              <a:rPr lang="en-US" dirty="0" err="1"/>
              <a:t>nhìn</a:t>
            </a:r>
            <a:r>
              <a:rPr lang="en-US" dirty="0"/>
              <a:t> </a:t>
            </a:r>
            <a:r>
              <a:rPr lang="en-US" dirty="0" err="1"/>
              <a:t>về</a:t>
            </a:r>
            <a:r>
              <a:rPr lang="en-US" dirty="0"/>
              <a:t> </a:t>
            </a:r>
            <a:r>
              <a:rPr lang="en-US" dirty="0" err="1"/>
              <a:t>phía</a:t>
            </a:r>
            <a:r>
              <a:rPr lang="en-US" dirty="0"/>
              <a:t> </a:t>
            </a:r>
            <a:r>
              <a:rPr lang="en-US" dirty="0" err="1"/>
              <a:t>người</a:t>
            </a:r>
            <a:r>
              <a:rPr lang="en-US" dirty="0"/>
              <a:t> </a:t>
            </a:r>
            <a:r>
              <a:rPr lang="en-US" dirty="0" err="1"/>
              <a:t>đi</a:t>
            </a:r>
            <a:r>
              <a:rPr lang="en-US" dirty="0"/>
              <a:t> </a:t>
            </a:r>
            <a:r>
              <a:rPr lang="en-US" dirty="0" err="1"/>
              <a:t>săn</a:t>
            </a:r>
            <a:r>
              <a:rPr lang="en-US" dirty="0"/>
              <a:t> </a:t>
            </a:r>
            <a:r>
              <a:rPr lang="en-US" dirty="0" err="1"/>
              <a:t>bằng</a:t>
            </a:r>
            <a:r>
              <a:rPr lang="en-US" dirty="0"/>
              <a:t> </a:t>
            </a:r>
            <a:r>
              <a:rPr lang="en-US" dirty="0" err="1"/>
              <a:t>đôi</a:t>
            </a:r>
            <a:r>
              <a:rPr lang="en-US" dirty="0"/>
              <a:t> </a:t>
            </a:r>
            <a:r>
              <a:rPr lang="en-US" dirty="0" err="1"/>
              <a:t>mắt</a:t>
            </a:r>
            <a:r>
              <a:rPr lang="en-US" dirty="0"/>
              <a:t> </a:t>
            </a:r>
            <a:r>
              <a:rPr lang="en-US" dirty="0" err="1"/>
              <a:t>căm</a:t>
            </a:r>
            <a:r>
              <a:rPr lang="en-US" dirty="0"/>
              <a:t> </a:t>
            </a:r>
            <a:r>
              <a:rPr lang="en-US" dirty="0" err="1"/>
              <a:t>giận</a:t>
            </a:r>
            <a:r>
              <a:rPr lang="en-US" dirty="0"/>
              <a:t>. </a:t>
            </a:r>
            <a:r>
              <a:rPr lang="en-US" dirty="0" err="1"/>
              <a:t>Máu</a:t>
            </a:r>
            <a:r>
              <a:rPr lang="en-US" dirty="0"/>
              <a:t> ở </a:t>
            </a:r>
            <a:r>
              <a:rPr lang="en-US" dirty="0" err="1"/>
              <a:t>vết</a:t>
            </a:r>
            <a:r>
              <a:rPr lang="en-US" dirty="0"/>
              <a:t> </a:t>
            </a:r>
            <a:r>
              <a:rPr lang="en-US" dirty="0" err="1"/>
              <a:t>thương</a:t>
            </a:r>
            <a:r>
              <a:rPr lang="en-US" dirty="0"/>
              <a:t> </a:t>
            </a:r>
            <a:r>
              <a:rPr lang="en-US" dirty="0" err="1"/>
              <a:t>rỉ</a:t>
            </a:r>
            <a:r>
              <a:rPr lang="en-US" dirty="0"/>
              <a:t> </a:t>
            </a:r>
            <a:r>
              <a:rPr lang="en-US" dirty="0" err="1"/>
              <a:t>ra</a:t>
            </a:r>
            <a:r>
              <a:rPr lang="en-US" dirty="0"/>
              <a:t>  </a:t>
            </a:r>
            <a:r>
              <a:rPr lang="en-US" dirty="0" err="1"/>
              <a:t>loang</a:t>
            </a:r>
            <a:r>
              <a:rPr lang="en-US" dirty="0"/>
              <a:t> </a:t>
            </a:r>
            <a:r>
              <a:rPr lang="en-US" dirty="0" err="1"/>
              <a:t>khắp</a:t>
            </a:r>
            <a:r>
              <a:rPr lang="en-US" dirty="0"/>
              <a:t> </a:t>
            </a:r>
            <a:r>
              <a:rPr lang="en-US" dirty="0" err="1"/>
              <a:t>ngực</a:t>
            </a:r>
            <a:r>
              <a:rPr lang="en-US" dirty="0"/>
              <a:t>.</a:t>
            </a:r>
          </a:p>
        </p:txBody>
      </p:sp>
      <p:cxnSp>
        <p:nvCxnSpPr>
          <p:cNvPr id="32" name="Straight Connector 31"/>
          <p:cNvCxnSpPr/>
          <p:nvPr/>
        </p:nvCxnSpPr>
        <p:spPr>
          <a:xfrm flipH="1">
            <a:off x="990600" y="5614988"/>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746250" y="6200775"/>
            <a:ext cx="76200" cy="304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3657600" y="6242050"/>
            <a:ext cx="76200" cy="258763"/>
          </a:xfrm>
          <a:prstGeom prst="line">
            <a:avLst/>
          </a:prstGeom>
          <a:ln w="38100" cmpd="dbl">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6" name="Picture 9" descr="Minh hoa cau chuyen Nguoi di san va con vuon(2)"/>
          <p:cNvPicPr>
            <a:picLocks noChangeAspect="1" noChangeArrowheads="1"/>
          </p:cNvPicPr>
          <p:nvPr/>
        </p:nvPicPr>
        <p:blipFill>
          <a:blip r:embed="rId4"/>
          <a:srcRect l="50000" r="2499" b="55586"/>
          <a:stretch>
            <a:fillRect/>
          </a:stretch>
        </p:blipFill>
        <p:spPr bwMode="auto">
          <a:xfrm>
            <a:off x="76200" y="2209800"/>
            <a:ext cx="3886200" cy="4495800"/>
          </a:xfrm>
          <a:prstGeom prst="rect">
            <a:avLst/>
          </a:prstGeom>
          <a:noFill/>
          <a:ln w="28575">
            <a:solidFill>
              <a:srgbClr val="FF0000"/>
            </a:solidFill>
            <a:miter lim="800000"/>
            <a:headEnd/>
            <a:tailEnd/>
          </a:ln>
        </p:spPr>
      </p:pic>
      <p:sp>
        <p:nvSpPr>
          <p:cNvPr id="35" name="AutoShape 5"/>
          <p:cNvSpPr>
            <a:spLocks noChangeArrowheads="1"/>
          </p:cNvSpPr>
          <p:nvPr/>
        </p:nvSpPr>
        <p:spPr bwMode="auto">
          <a:xfrm>
            <a:off x="4132263" y="3276600"/>
            <a:ext cx="4922837" cy="1143000"/>
          </a:xfrm>
          <a:prstGeom prst="flowChartAlternateProcess">
            <a:avLst/>
          </a:prstGeom>
          <a:solidFill>
            <a:schemeClr val="bg1"/>
          </a:solidFill>
          <a:ln w="28575">
            <a:solidFill>
              <a:srgbClr val="990000"/>
            </a:solidFill>
            <a:miter lim="800000"/>
            <a:headEnd/>
            <a:tailEnd/>
          </a:ln>
          <a:effectLst/>
        </p:spPr>
        <p:txBody>
          <a:bodyPr wrap="none" anchor="ctr"/>
          <a:lstStyle/>
          <a:p>
            <a:pPr marL="342900" indent="-342900" algn="just"/>
            <a:r>
              <a:rPr lang="en-US" altLang="en-US" sz="2000" b="1" i="1">
                <a:solidFill>
                  <a:srgbClr val="000099"/>
                </a:solidFill>
                <a:latin typeface="Times New Roman" pitchFamily="18" charset="0"/>
                <a:cs typeface="Times New Roman" pitchFamily="18" charset="0"/>
              </a:rPr>
              <a:t>2) Cái nhìn căm giận của vượn mẹ nói lên </a:t>
            </a:r>
          </a:p>
          <a:p>
            <a:pPr marL="342900" indent="-342900" algn="just"/>
            <a:r>
              <a:rPr lang="en-US" altLang="en-US" sz="2000" b="1" i="1">
                <a:solidFill>
                  <a:srgbClr val="000099"/>
                </a:solidFill>
                <a:latin typeface="Times New Roman" pitchFamily="18" charset="0"/>
                <a:cs typeface="Times New Roman" pitchFamily="18" charset="0"/>
              </a:rPr>
              <a:t>điều gì?</a:t>
            </a:r>
          </a:p>
        </p:txBody>
      </p:sp>
      <p:sp>
        <p:nvSpPr>
          <p:cNvPr id="36" name="AutoShape 6"/>
          <p:cNvSpPr>
            <a:spLocks noChangeArrowheads="1"/>
          </p:cNvSpPr>
          <p:nvPr/>
        </p:nvSpPr>
        <p:spPr bwMode="auto">
          <a:xfrm>
            <a:off x="4159250" y="4700588"/>
            <a:ext cx="4895850" cy="1547812"/>
          </a:xfrm>
          <a:prstGeom prst="flowChartAlternateProcess">
            <a:avLst/>
          </a:prstGeom>
          <a:solidFill>
            <a:schemeClr val="bg1"/>
          </a:solidFill>
          <a:ln w="28575">
            <a:solidFill>
              <a:srgbClr val="000099"/>
            </a:solidFill>
            <a:miter lim="800000"/>
            <a:headEnd/>
            <a:tailEnd/>
          </a:ln>
          <a:effectLst/>
        </p:spPr>
        <p:txBody>
          <a:bodyPr wrap="none" anchor="ctr"/>
          <a:lstStyle/>
          <a:p>
            <a:pPr algn="just"/>
            <a:r>
              <a:rPr lang="en-US" altLang="en-US" sz="2000" b="1" i="1">
                <a:solidFill>
                  <a:srgbClr val="990000"/>
                </a:solidFill>
                <a:latin typeface="Times New Roman" pitchFamily="18" charset="0"/>
                <a:cs typeface="Times New Roman" pitchFamily="18" charset="0"/>
              </a:rPr>
              <a:t>+ Vượn mẹ căm ghét người đi săn.</a:t>
            </a:r>
          </a:p>
          <a:p>
            <a:pPr algn="just"/>
            <a:r>
              <a:rPr lang="en-US" altLang="en-US" sz="2000" b="1" i="1">
                <a:solidFill>
                  <a:srgbClr val="990000"/>
                </a:solidFill>
                <a:latin typeface="Times New Roman" pitchFamily="18" charset="0"/>
                <a:cs typeface="Times New Roman" pitchFamily="18" charset="0"/>
              </a:rPr>
              <a:t>+ Vượn mẹ thấy người đi săn thật độc ác, đã</a:t>
            </a:r>
          </a:p>
          <a:p>
            <a:pPr algn="just"/>
            <a:r>
              <a:rPr lang="en-US" altLang="en-US" sz="2000" b="1" i="1">
                <a:solidFill>
                  <a:srgbClr val="990000"/>
                </a:solidFill>
                <a:latin typeface="Times New Roman" pitchFamily="18" charset="0"/>
                <a:cs typeface="Times New Roman" pitchFamily="18" charset="0"/>
              </a:rPr>
              <a:t> giết hại nó khi nó đang cần sống để chăm </a:t>
            </a:r>
          </a:p>
          <a:p>
            <a:pPr algn="just"/>
            <a:r>
              <a:rPr lang="en-US" altLang="en-US" sz="2000" b="1" i="1">
                <a:solidFill>
                  <a:srgbClr val="990000"/>
                </a:solidFill>
                <a:latin typeface="Times New Roman" pitchFamily="18" charset="0"/>
                <a:cs typeface="Times New Roman" pitchFamily="18" charset="0"/>
              </a:rPr>
              <a:t>sóc con.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ppt_x"/>
                                          </p:val>
                                        </p:tav>
                                        <p:tav tm="100000">
                                          <p:val>
                                            <p:strVal val="#ppt_x"/>
                                          </p:val>
                                        </p:tav>
                                      </p:tavLst>
                                    </p:anim>
                                    <p:anim calcmode="lin" valueType="num">
                                      <p:cBhvr additive="base">
                                        <p:cTn id="1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37005"/>
  <p:tag name="VIOLETTITLE" val="tập đọc lớp 3: Người đi săn và con vượn"/>
  <p:tag name="VIOLETLESSON" val="88"/>
  <p:tag name="VIOLETCATID" val="8048911"/>
  <p:tag name="VIOLETSUBJECT" val="Tập đọc 3"/>
  <p:tag name="VIOLETAUTHORID" val="732362"/>
  <p:tag name="VIOLETAUTHORNAME" val="Ngô Thanh Tùng"/>
  <p:tag name="VIOLETAUTHORAVATAR" val="732362.jpg"/>
  <p:tag name="VIOLETAUTHORADDRESS" val="truong TH so 2 tam quan - binh dinh"/>
  <p:tag name="VIOLETDATE" val="2014-04-13 22:24:20"/>
  <p:tag name="VIOLETHIT" val="287"/>
  <p:tag name="VIOLETLIKE"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9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97&quot;/&gt;&lt;/object&gt;&lt;object type=&quot;3&quot; unique_id=&quot;10008&quot;&gt;&lt;property id=&quot;20148&quot; value=&quot;5&quot;/&gt;&lt;property id=&quot;20300&quot; value=&quot;Slide 5&quot;/&gt;&lt;property id=&quot;20307&quot; value=&quot;298&quot;/&gt;&lt;/object&gt;&lt;object type=&quot;3&quot; unique_id=&quot;10009&quot;&gt;&lt;property id=&quot;20148&quot; value=&quot;5&quot;/&gt;&lt;property id=&quot;20300&quot; value=&quot;Slide 6&quot;/&gt;&lt;property id=&quot;20307&quot; value=&quot;284&quot;/&gt;&lt;/object&gt;&lt;object type=&quot;3&quot; unique_id=&quot;10010&quot;&gt;&lt;property id=&quot;20148&quot; value=&quot;5&quot;/&gt;&lt;property id=&quot;20300&quot; value=&quot;Slide 7&quot;/&gt;&lt;property id=&quot;20307&quot; value=&quot;299&quot;/&gt;&lt;/object&gt;&lt;object type=&quot;3&quot; unique_id=&quot;10011&quot;&gt;&lt;property id=&quot;20148&quot; value=&quot;5&quot;/&gt;&lt;property id=&quot;20300&quot; value=&quot;Slide 8&quot;/&gt;&lt;property id=&quot;20307&quot; value=&quot;300&quot;/&gt;&lt;/object&gt;&lt;object type=&quot;3&quot; unique_id=&quot;10012&quot;&gt;&lt;property id=&quot;20148&quot; value=&quot;5&quot;/&gt;&lt;property id=&quot;20300&quot; value=&quot;Slide 9&quot;/&gt;&lt;property id=&quot;20307&quot; value=&quot;301&quot;/&gt;&lt;/object&gt;&lt;object type=&quot;3&quot; unique_id=&quot;10013&quot;&gt;&lt;property id=&quot;20148&quot; value=&quot;5&quot;/&gt;&lt;property id=&quot;20300&quot; value=&quot;Slide 10&quot;/&gt;&lt;property id=&quot;20307&quot; value=&quot;302&quot;/&gt;&lt;/object&gt;&lt;object type=&quot;3&quot; unique_id=&quot;10014&quot;&gt;&lt;property id=&quot;20148&quot; value=&quot;5&quot;/&gt;&lt;property id=&quot;20300&quot; value=&quot;Slide 11&quot;/&gt;&lt;property id=&quot;20307&quot; value=&quot;303&quot;/&gt;&lt;/object&gt;&lt;object type=&quot;3&quot; unique_id=&quot;10015&quot;&gt;&lt;property id=&quot;20148&quot; value=&quot;5&quot;/&gt;&lt;property id=&quot;20300&quot; value=&quot;Slide 12&quot;/&gt;&lt;property id=&quot;20307&quot; value=&quot;304&quot;/&gt;&lt;/object&gt;&lt;object type=&quot;3&quot; unique_id=&quot;10016&quot;&gt;&lt;property id=&quot;20148&quot; value=&quot;5&quot;/&gt;&lt;property id=&quot;20300&quot; value=&quot;Slide 13&quot;/&gt;&lt;property id=&quot;20307&quot; value=&quot;305&quot;/&gt;&lt;/object&gt;&lt;object type=&quot;3&quot; unique_id=&quot;10017&quot;&gt;&lt;property id=&quot;20148&quot; value=&quot;5&quot;/&gt;&lt;property id=&quot;20300&quot; value=&quot;Slide 14&quot;/&gt;&lt;property id=&quot;20307&quot; value=&quot;282&quot;/&gt;&lt;/object&gt;&lt;object type=&quot;3&quot; unique_id=&quot;10018&quot;&gt;&lt;property id=&quot;20148&quot; value=&quot;5&quot;/&gt;&lt;property id=&quot;20300&quot; value=&quot;Slide 15&quot;/&gt;&lt;property id=&quot;20307&quot; value=&quot;306&quot;/&gt;&lt;/object&gt;&lt;object type=&quot;3&quot; unique_id=&quot;10019&quot;&gt;&lt;property id=&quot;20148&quot; value=&quot;5&quot;/&gt;&lt;property id=&quot;20300&quot; value=&quot;Slide 16&quot;/&gt;&lt;property id=&quot;20307&quot; value=&quot;307&quot;/&gt;&lt;/object&gt;&lt;object type=&quot;3&quot; unique_id=&quot;10020&quot;&gt;&lt;property id=&quot;20148&quot; value=&quot;5&quot;/&gt;&lt;property id=&quot;20300&quot; value=&quot;Slide 17&quot;/&gt;&lt;property id=&quot;20307&quot; value=&quot;308&quot;/&gt;&lt;/object&gt;&lt;object type=&quot;3&quot; unique_id=&quot;10021&quot;&gt;&lt;property id=&quot;20148&quot; value=&quot;5&quot;/&gt;&lt;property id=&quot;20300&quot; value=&quot;Slide 18&quot;/&gt;&lt;property id=&quot;20307&quot; value=&quot;309&quot;/&gt;&lt;/object&gt;&lt;object type=&quot;3&quot; unique_id=&quot;10022&quot;&gt;&lt;property id=&quot;20148&quot; value=&quot;5&quot;/&gt;&lt;property id=&quot;20300&quot; value=&quot;Slide 19&quot;/&gt;&lt;property id=&quot;20307&quot; value=&quot;310&quot;/&gt;&lt;/object&gt;&lt;object type=&quot;3&quot; unique_id=&quot;10023&quot;&gt;&lt;property id=&quot;20148&quot; value=&quot;5&quot;/&gt;&lt;property id=&quot;20300&quot; value=&quot;Slide 20&quot;/&gt;&lt;property id=&quot;20307&quot; value=&quot;311&quot;/&gt;&lt;/object&gt;&lt;object type=&quot;3&quot; unique_id=&quot;10024&quot;&gt;&lt;property id=&quot;20148&quot; value=&quot;5&quot;/&gt;&lt;property id=&quot;20300&quot; value=&quot;Slide 21&quot;/&gt;&lt;property id=&quot;20307&quot; value=&quot;312&quot;/&gt;&lt;/object&gt;&lt;object type=&quot;3&quot; unique_id=&quot;10025&quot;&gt;&lt;property id=&quot;20148&quot; value=&quot;5&quot;/&gt;&lt;property id=&quot;20300&quot; value=&quot;Slide 22&quot;/&gt;&lt;property id=&quot;20307&quot; value=&quot;313&quot;/&gt;&lt;/object&gt;&lt;object type=&quot;3&quot; unique_id=&quot;10026&quot;&gt;&lt;property id=&quot;20148&quot; value=&quot;5&quot;/&gt;&lt;property id=&quot;20300&quot; value=&quot;Slide 23&quot;/&gt;&lt;property id=&quot;20307&quot; value=&quot;314&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863</TotalTime>
  <Words>1945</Words>
  <Application>Microsoft Office PowerPoint</Application>
  <PresentationFormat>On-screen Show (4:3)</PresentationFormat>
  <Paragraphs>257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AutoBVT</cp:lastModifiedBy>
  <cp:revision>115</cp:revision>
  <dcterms:created xsi:type="dcterms:W3CDTF">2006-01-01T08:23:34Z</dcterms:created>
  <dcterms:modified xsi:type="dcterms:W3CDTF">2016-04-20T07:57:31Z</dcterms:modified>
</cp:coreProperties>
</file>